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8" r:id="rId3"/>
    <p:sldId id="258" r:id="rId4"/>
    <p:sldId id="281" r:id="rId5"/>
    <p:sldId id="279" r:id="rId6"/>
    <p:sldId id="266" r:id="rId7"/>
    <p:sldId id="263" r:id="rId8"/>
    <p:sldId id="27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6" d="100"/>
          <a:sy n="66" d="100"/>
        </p:scale>
        <p:origin x="600" y="4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EE9D40F-DA9F-4E87-B882-C6B8D797C076}" type="datetimeFigureOut">
              <a:rPr lang="en-AU" smtClean="0"/>
              <a:t>23/10/2016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B81FC8-B2FB-417F-A4B5-9FB73824BE44}"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0181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E9D40F-DA9F-4E87-B882-C6B8D797C076}" type="datetimeFigureOut">
              <a:rPr lang="en-AU" smtClean="0"/>
              <a:t>23/10/2016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B81FC8-B2FB-417F-A4B5-9FB73824BE44}" type="slidenum">
              <a:rPr lang="en-AU" smtClean="0"/>
              <a:t>‹#›</a:t>
            </a:fld>
            <a:endParaRPr lang="en-AU"/>
          </a:p>
        </p:txBody>
      </p:sp>
    </p:spTree>
    <p:extLst>
      <p:ext uri="{BB962C8B-B14F-4D97-AF65-F5344CB8AC3E}">
        <p14:creationId xmlns:p14="http://schemas.microsoft.com/office/powerpoint/2010/main" val="2426704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E9D40F-DA9F-4E87-B882-C6B8D797C076}" type="datetimeFigureOut">
              <a:rPr lang="en-AU" smtClean="0"/>
              <a:t>23/10/2016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B81FC8-B2FB-417F-A4B5-9FB73824BE44}" type="slidenum">
              <a:rPr lang="en-AU" smtClean="0"/>
              <a:t>‹#›</a:t>
            </a:fld>
            <a:endParaRPr lang="en-AU"/>
          </a:p>
        </p:txBody>
      </p:sp>
    </p:spTree>
    <p:extLst>
      <p:ext uri="{BB962C8B-B14F-4D97-AF65-F5344CB8AC3E}">
        <p14:creationId xmlns:p14="http://schemas.microsoft.com/office/powerpoint/2010/main" val="87213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EE9D40F-DA9F-4E87-B882-C6B8D797C076}" type="datetimeFigureOut">
              <a:rPr lang="en-AU" smtClean="0"/>
              <a:t>23/10/2016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B81FC8-B2FB-417F-A4B5-9FB73824BE44}" type="slidenum">
              <a:rPr lang="en-AU" smtClean="0"/>
              <a:t>‹#›</a:t>
            </a:fld>
            <a:endParaRPr lang="en-AU"/>
          </a:p>
        </p:txBody>
      </p:sp>
    </p:spTree>
    <p:extLst>
      <p:ext uri="{BB962C8B-B14F-4D97-AF65-F5344CB8AC3E}">
        <p14:creationId xmlns:p14="http://schemas.microsoft.com/office/powerpoint/2010/main" val="1295338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E9D40F-DA9F-4E87-B882-C6B8D797C076}" type="datetimeFigureOut">
              <a:rPr lang="en-AU" smtClean="0"/>
              <a:t>23/10/2016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CB81FC8-B2FB-417F-A4B5-9FB73824BE44}"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519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EE9D40F-DA9F-4E87-B882-C6B8D797C076}" type="datetimeFigureOut">
              <a:rPr lang="en-AU" smtClean="0"/>
              <a:t>23/10/2016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CB81FC8-B2FB-417F-A4B5-9FB73824BE44}" type="slidenum">
              <a:rPr lang="en-AU" smtClean="0"/>
              <a:t>‹#›</a:t>
            </a:fld>
            <a:endParaRPr lang="en-AU"/>
          </a:p>
        </p:txBody>
      </p:sp>
    </p:spTree>
    <p:extLst>
      <p:ext uri="{BB962C8B-B14F-4D97-AF65-F5344CB8AC3E}">
        <p14:creationId xmlns:p14="http://schemas.microsoft.com/office/powerpoint/2010/main" val="4264865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EE9D40F-DA9F-4E87-B882-C6B8D797C076}" type="datetimeFigureOut">
              <a:rPr lang="en-AU" smtClean="0"/>
              <a:t>23/10/2016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CB81FC8-B2FB-417F-A4B5-9FB73824BE44}" type="slidenum">
              <a:rPr lang="en-AU" smtClean="0"/>
              <a:t>‹#›</a:t>
            </a:fld>
            <a:endParaRPr lang="en-AU"/>
          </a:p>
        </p:txBody>
      </p:sp>
    </p:spTree>
    <p:extLst>
      <p:ext uri="{BB962C8B-B14F-4D97-AF65-F5344CB8AC3E}">
        <p14:creationId xmlns:p14="http://schemas.microsoft.com/office/powerpoint/2010/main" val="2109766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EE9D40F-DA9F-4E87-B882-C6B8D797C076}" type="datetimeFigureOut">
              <a:rPr lang="en-AU" smtClean="0"/>
              <a:t>23/10/2016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CB81FC8-B2FB-417F-A4B5-9FB73824BE44}" type="slidenum">
              <a:rPr lang="en-AU" smtClean="0"/>
              <a:t>‹#›</a:t>
            </a:fld>
            <a:endParaRPr lang="en-AU"/>
          </a:p>
        </p:txBody>
      </p:sp>
    </p:spTree>
    <p:extLst>
      <p:ext uri="{BB962C8B-B14F-4D97-AF65-F5344CB8AC3E}">
        <p14:creationId xmlns:p14="http://schemas.microsoft.com/office/powerpoint/2010/main" val="2487847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EE9D40F-DA9F-4E87-B882-C6B8D797C076}" type="datetimeFigureOut">
              <a:rPr lang="en-AU" smtClean="0"/>
              <a:t>23/10/2016</a:t>
            </a:fld>
            <a:endParaRPr lang="en-A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AU"/>
          </a:p>
        </p:txBody>
      </p:sp>
      <p:sp>
        <p:nvSpPr>
          <p:cNvPr id="9" name="Slide Number Placeholder 8"/>
          <p:cNvSpPr>
            <a:spLocks noGrp="1"/>
          </p:cNvSpPr>
          <p:nvPr>
            <p:ph type="sldNum" sz="quarter" idx="12"/>
          </p:nvPr>
        </p:nvSpPr>
        <p:spPr/>
        <p:txBody>
          <a:bodyPr/>
          <a:lstStyle/>
          <a:p>
            <a:fld id="{3CB81FC8-B2FB-417F-A4B5-9FB73824BE44}" type="slidenum">
              <a:rPr lang="en-AU" smtClean="0"/>
              <a:t>‹#›</a:t>
            </a:fld>
            <a:endParaRPr lang="en-AU"/>
          </a:p>
        </p:txBody>
      </p:sp>
    </p:spTree>
    <p:extLst>
      <p:ext uri="{BB962C8B-B14F-4D97-AF65-F5344CB8AC3E}">
        <p14:creationId xmlns:p14="http://schemas.microsoft.com/office/powerpoint/2010/main" val="3418370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EE9D40F-DA9F-4E87-B882-C6B8D797C076}" type="datetimeFigureOut">
              <a:rPr lang="en-AU" smtClean="0"/>
              <a:t>23/10/2016</a:t>
            </a:fld>
            <a:endParaRPr lang="en-A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CB81FC8-B2FB-417F-A4B5-9FB73824BE44}" type="slidenum">
              <a:rPr lang="en-AU" smtClean="0"/>
              <a:t>‹#›</a:t>
            </a:fld>
            <a:endParaRPr lang="en-AU"/>
          </a:p>
        </p:txBody>
      </p:sp>
    </p:spTree>
    <p:extLst>
      <p:ext uri="{BB962C8B-B14F-4D97-AF65-F5344CB8AC3E}">
        <p14:creationId xmlns:p14="http://schemas.microsoft.com/office/powerpoint/2010/main" val="2234877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E9D40F-DA9F-4E87-B882-C6B8D797C076}" type="datetimeFigureOut">
              <a:rPr lang="en-AU" smtClean="0"/>
              <a:t>23/10/2016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CB81FC8-B2FB-417F-A4B5-9FB73824BE44}" type="slidenum">
              <a:rPr lang="en-AU" smtClean="0"/>
              <a:t>‹#›</a:t>
            </a:fld>
            <a:endParaRPr lang="en-AU"/>
          </a:p>
        </p:txBody>
      </p:sp>
    </p:spTree>
    <p:extLst>
      <p:ext uri="{BB962C8B-B14F-4D97-AF65-F5344CB8AC3E}">
        <p14:creationId xmlns:p14="http://schemas.microsoft.com/office/powerpoint/2010/main" val="35191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EE9D40F-DA9F-4E87-B882-C6B8D797C076}" type="datetimeFigureOut">
              <a:rPr lang="en-AU" smtClean="0"/>
              <a:t>23/10/2016</a:t>
            </a:fld>
            <a:endParaRPr lang="en-A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CB81FC8-B2FB-417F-A4B5-9FB73824BE44}" type="slidenum">
              <a:rPr lang="en-AU" smtClean="0"/>
              <a:t>‹#›</a:t>
            </a:fld>
            <a:endParaRPr lang="en-A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507921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s://au.linkedin.com/in/marthakoeswibowo" TargetMode="External"/><Relationship Id="rId13" Type="http://schemas.openxmlformats.org/officeDocument/2006/relationships/image" Target="../media/image10.jpeg"/><Relationship Id="rId3" Type="http://schemas.openxmlformats.org/officeDocument/2006/relationships/hyperlink" Target="https://au.linkedin.com/in/qaseemansari" TargetMode="External"/><Relationship Id="rId7" Type="http://schemas.openxmlformats.org/officeDocument/2006/relationships/hyperlink" Target="https://au.linkedin.com/in/ian-sanderson-33b14413" TargetMode="External"/><Relationship Id="rId12" Type="http://schemas.openxmlformats.org/officeDocument/2006/relationships/image" Target="../media/image2.png"/><Relationship Id="rId2" Type="http://schemas.openxmlformats.org/officeDocument/2006/relationships/hyperlink" Target="https://www.linkedin.com/in/jamesmawhinney1" TargetMode="External"/><Relationship Id="rId16"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hyperlink" Target="https://uk.linkedin.com/in/warrenhardy" TargetMode="External"/><Relationship Id="rId11" Type="http://schemas.openxmlformats.org/officeDocument/2006/relationships/image" Target="../media/image9.jpeg"/><Relationship Id="rId5" Type="http://schemas.openxmlformats.org/officeDocument/2006/relationships/hyperlink" Target="https://uk.linkedin.com/in/andreas-mitas-064427107" TargetMode="External"/><Relationship Id="rId15" Type="http://schemas.openxmlformats.org/officeDocument/2006/relationships/image" Target="../media/image12.png"/><Relationship Id="rId10" Type="http://schemas.openxmlformats.org/officeDocument/2006/relationships/image" Target="../media/image8.jpeg"/><Relationship Id="rId4" Type="http://schemas.openxmlformats.org/officeDocument/2006/relationships/hyperlink" Target="https://au.linkedin.com/in/hamzahabib" TargetMode="External"/><Relationship Id="rId9" Type="http://schemas.openxmlformats.org/officeDocument/2006/relationships/image" Target="../media/image7.png"/><Relationship Id="rId1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thepubliclistingco.com.au/wp-content/uploads/2016/10/Deposit-Agreement-IPO-Capital-008.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448690"/>
            <a:ext cx="9144000" cy="2387600"/>
          </a:xfrm>
        </p:spPr>
        <p:txBody>
          <a:bodyPr>
            <a:normAutofit/>
          </a:bodyPr>
          <a:lstStyle/>
          <a:p>
            <a:pPr algn="ctr"/>
            <a:br>
              <a:rPr lang="en-AU" sz="2400" dirty="0"/>
            </a:br>
            <a:br>
              <a:rPr lang="en-AU" sz="2400" dirty="0"/>
            </a:br>
            <a:br>
              <a:rPr lang="en-AU" sz="2400" dirty="0"/>
            </a:br>
            <a:r>
              <a:rPr lang="en-AU" sz="4000" dirty="0"/>
              <a:t>High Yield Term Deposits</a:t>
            </a:r>
            <a:endParaRPr lang="en-AU" b="1" dirty="0"/>
          </a:p>
        </p:txBody>
      </p:sp>
      <p:sp>
        <p:nvSpPr>
          <p:cNvPr id="8" name="TextBox 7"/>
          <p:cNvSpPr txBox="1"/>
          <p:nvPr/>
        </p:nvSpPr>
        <p:spPr>
          <a:xfrm>
            <a:off x="436728" y="6482687"/>
            <a:ext cx="11477768" cy="307777"/>
          </a:xfrm>
          <a:prstGeom prst="rect">
            <a:avLst/>
          </a:prstGeom>
          <a:noFill/>
        </p:spPr>
        <p:txBody>
          <a:bodyPr wrap="square" rtlCol="0">
            <a:spAutoFit/>
          </a:bodyPr>
          <a:lstStyle/>
          <a:p>
            <a:r>
              <a:rPr lang="en-AU" sz="1400" dirty="0">
                <a:solidFill>
                  <a:schemeClr val="bg1"/>
                </a:solidFill>
              </a:rPr>
              <a:t>IPO Capital Pty Ltd ACN: 609 299 201     	                        Head Office: Suite 12.10 </a:t>
            </a:r>
            <a:r>
              <a:rPr lang="en-AU" sz="1400" dirty="0" err="1">
                <a:solidFill>
                  <a:schemeClr val="bg1"/>
                </a:solidFill>
              </a:rPr>
              <a:t>Aquavista</a:t>
            </a:r>
            <a:r>
              <a:rPr lang="en-AU" sz="1400" dirty="0">
                <a:solidFill>
                  <a:schemeClr val="bg1"/>
                </a:solidFill>
              </a:rPr>
              <a:t> Tower, 401 Docklands Dr, Docklands Melbourne 3008 VIC</a:t>
            </a:r>
          </a:p>
        </p:txBody>
      </p:sp>
      <p:pic>
        <p:nvPicPr>
          <p:cNvPr id="3" name="Picture 2" descr="ipo cap white bg.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6877" y="3215925"/>
            <a:ext cx="2896962" cy="2457589"/>
          </a:xfrm>
          <a:prstGeom prst="rect">
            <a:avLst/>
          </a:prstGeom>
        </p:spPr>
      </p:pic>
    </p:spTree>
    <p:extLst>
      <p:ext uri="{BB962C8B-B14F-4D97-AF65-F5344CB8AC3E}">
        <p14:creationId xmlns:p14="http://schemas.microsoft.com/office/powerpoint/2010/main" val="1913615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chemeClr val="accent1"/>
                </a:solidFill>
              </a:rPr>
              <a:t>The Problem</a:t>
            </a:r>
          </a:p>
        </p:txBody>
      </p:sp>
      <p:grpSp>
        <p:nvGrpSpPr>
          <p:cNvPr id="6" name="Group 5"/>
          <p:cNvGrpSpPr/>
          <p:nvPr/>
        </p:nvGrpSpPr>
        <p:grpSpPr>
          <a:xfrm>
            <a:off x="10273552" y="0"/>
            <a:ext cx="1689847" cy="1265432"/>
            <a:chOff x="2283862" y="3664137"/>
            <a:chExt cx="2447365" cy="1972989"/>
          </a:xfrm>
        </p:grpSpPr>
        <p:pic>
          <p:nvPicPr>
            <p:cNvPr id="7" name="Picture 6"/>
            <p:cNvPicPr>
              <a:picLocks noChangeAspect="1"/>
            </p:cNvPicPr>
            <p:nvPr/>
          </p:nvPicPr>
          <p:blipFill rotWithShape="1">
            <a:blip r:embed="rId2"/>
            <a:srcRect l="21337" t="51353" r="59853" b="42493"/>
            <a:stretch/>
          </p:blipFill>
          <p:spPr>
            <a:xfrm>
              <a:off x="2283862" y="5186960"/>
              <a:ext cx="2447365" cy="450166"/>
            </a:xfrm>
            <a:prstGeom prst="rect">
              <a:avLst/>
            </a:prstGeom>
          </p:spPr>
        </p:pic>
        <p:pic>
          <p:nvPicPr>
            <p:cNvPr id="8" name="Picture 7"/>
            <p:cNvPicPr>
              <a:picLocks noChangeAspect="1"/>
            </p:cNvPicPr>
            <p:nvPr/>
          </p:nvPicPr>
          <p:blipFill rotWithShape="1">
            <a:blip r:embed="rId2"/>
            <a:srcRect l="21337" t="31250" r="61467" b="49769"/>
            <a:stretch/>
          </p:blipFill>
          <p:spPr>
            <a:xfrm>
              <a:off x="2424952" y="3664137"/>
              <a:ext cx="2237356" cy="1388509"/>
            </a:xfrm>
            <a:prstGeom prst="rect">
              <a:avLst/>
            </a:prstGeom>
          </p:spPr>
        </p:pic>
      </p:grpSp>
      <p:sp>
        <p:nvSpPr>
          <p:cNvPr id="9" name="TextBox 8"/>
          <p:cNvSpPr txBox="1"/>
          <p:nvPr/>
        </p:nvSpPr>
        <p:spPr>
          <a:xfrm>
            <a:off x="436728" y="6482687"/>
            <a:ext cx="11477768" cy="307777"/>
          </a:xfrm>
          <a:prstGeom prst="rect">
            <a:avLst/>
          </a:prstGeom>
          <a:noFill/>
        </p:spPr>
        <p:txBody>
          <a:bodyPr wrap="square" rtlCol="0">
            <a:spAutoFit/>
          </a:bodyPr>
          <a:lstStyle/>
          <a:p>
            <a:r>
              <a:rPr lang="en-AU" sz="1400" dirty="0">
                <a:solidFill>
                  <a:schemeClr val="bg1"/>
                </a:solidFill>
              </a:rPr>
              <a:t>IPO Capital Pty Ltd ACN: 609 299 201     	                        Head Office: Suite 12.10 </a:t>
            </a:r>
            <a:r>
              <a:rPr lang="en-AU" sz="1400" dirty="0" err="1">
                <a:solidFill>
                  <a:schemeClr val="bg1"/>
                </a:solidFill>
              </a:rPr>
              <a:t>Aquavista</a:t>
            </a:r>
            <a:r>
              <a:rPr lang="en-AU" sz="1400" dirty="0">
                <a:solidFill>
                  <a:schemeClr val="bg1"/>
                </a:solidFill>
              </a:rPr>
              <a:t> Tower, 401 Docklands Dr, Docklands Melbourne 3008 VIC</a:t>
            </a:r>
          </a:p>
        </p:txBody>
      </p:sp>
      <p:sp>
        <p:nvSpPr>
          <p:cNvPr id="4" name="Content Placeholder 3"/>
          <p:cNvSpPr>
            <a:spLocks noGrp="1"/>
          </p:cNvSpPr>
          <p:nvPr>
            <p:ph idx="1"/>
          </p:nvPr>
        </p:nvSpPr>
        <p:spPr>
          <a:xfrm>
            <a:off x="1097280" y="2354597"/>
            <a:ext cx="5650913" cy="3189555"/>
          </a:xfrm>
        </p:spPr>
        <p:txBody>
          <a:bodyPr>
            <a:normAutofit fontScale="70000" lnSpcReduction="20000"/>
          </a:bodyPr>
          <a:lstStyle/>
          <a:p>
            <a:pPr marL="355600" indent="-355600">
              <a:lnSpc>
                <a:spcPct val="120000"/>
              </a:lnSpc>
              <a:buFont typeface="Arial" panose="020B0604020202020204" pitchFamily="34" charset="0"/>
              <a:buChar char="•"/>
            </a:pPr>
            <a:r>
              <a:rPr lang="en-AU" sz="3200" dirty="0"/>
              <a:t>Term deposits with leading banks pay </a:t>
            </a:r>
            <a:r>
              <a:rPr lang="en-AU" sz="3200" b="1" dirty="0"/>
              <a:t>less than 4.0% per annum</a:t>
            </a:r>
            <a:br>
              <a:rPr lang="en-AU" sz="3200" b="1" dirty="0"/>
            </a:br>
            <a:endParaRPr lang="en-AU" sz="3200" b="1" dirty="0"/>
          </a:p>
          <a:p>
            <a:pPr marL="355600" indent="-355600">
              <a:lnSpc>
                <a:spcPct val="120000"/>
              </a:lnSpc>
              <a:buFont typeface="Arial" panose="020B0604020202020204" pitchFamily="34" charset="0"/>
              <a:buChar char="•"/>
            </a:pPr>
            <a:r>
              <a:rPr lang="en-AU" sz="3200" dirty="0"/>
              <a:t>Savings are getting </a:t>
            </a:r>
            <a:r>
              <a:rPr lang="en-AU" sz="3200" b="1" dirty="0"/>
              <a:t>eroded by inflation</a:t>
            </a:r>
            <a:br>
              <a:rPr lang="en-AU" sz="3200" b="1" dirty="0"/>
            </a:br>
            <a:endParaRPr lang="en-AU" sz="3200" b="1" dirty="0"/>
          </a:p>
          <a:p>
            <a:pPr marL="355600" indent="-355600">
              <a:lnSpc>
                <a:spcPct val="120000"/>
              </a:lnSpc>
              <a:buFont typeface="Arial" panose="020B0604020202020204" pitchFamily="34" charset="0"/>
              <a:buChar char="•"/>
            </a:pPr>
            <a:r>
              <a:rPr lang="en-AU" sz="3200" dirty="0"/>
              <a:t>Banks </a:t>
            </a:r>
            <a:r>
              <a:rPr lang="en-AU" sz="3200" b="1" dirty="0"/>
              <a:t>continue to profit </a:t>
            </a:r>
            <a:r>
              <a:rPr lang="en-AU" sz="3200" dirty="0"/>
              <a:t>despite paying low rates of return</a:t>
            </a:r>
            <a:br>
              <a:rPr lang="en-AU" sz="3200" b="1" dirty="0"/>
            </a:br>
            <a:endParaRPr lang="en-AU" sz="3200" dirty="0"/>
          </a:p>
          <a:p>
            <a:pPr marL="355600" indent="-355600">
              <a:lnSpc>
                <a:spcPct val="120000"/>
              </a:lnSpc>
              <a:buFont typeface="Arial" panose="020B0604020202020204" pitchFamily="34" charset="0"/>
              <a:buChar char="•"/>
            </a:pPr>
            <a:endParaRPr lang="en-AU"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101226" y="2365833"/>
            <a:ext cx="3932317" cy="27528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903077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chemeClr val="accent1"/>
                </a:solidFill>
              </a:rPr>
              <a:t>The Solution</a:t>
            </a:r>
          </a:p>
        </p:txBody>
      </p:sp>
      <p:sp>
        <p:nvSpPr>
          <p:cNvPr id="3" name="Content Placeholder 2"/>
          <p:cNvSpPr>
            <a:spLocks noGrp="1"/>
          </p:cNvSpPr>
          <p:nvPr>
            <p:ph idx="1"/>
          </p:nvPr>
        </p:nvSpPr>
        <p:spPr>
          <a:xfrm>
            <a:off x="1193532" y="2267427"/>
            <a:ext cx="7690586" cy="2861020"/>
          </a:xfrm>
        </p:spPr>
        <p:txBody>
          <a:bodyPr>
            <a:noAutofit/>
          </a:bodyPr>
          <a:lstStyle/>
          <a:p>
            <a:pPr marL="174625" indent="0">
              <a:buNone/>
            </a:pPr>
            <a:r>
              <a:rPr lang="en-AU" sz="2800" dirty="0"/>
              <a:t>Place your money with </a:t>
            </a:r>
            <a:r>
              <a:rPr lang="en-AU" sz="2800" u="sng" dirty="0"/>
              <a:t>IPO Capital</a:t>
            </a:r>
            <a:r>
              <a:rPr lang="en-AU" sz="2800" dirty="0"/>
              <a:t> to benefit from -</a:t>
            </a:r>
          </a:p>
          <a:p>
            <a:pPr marL="517525" indent="-342900">
              <a:buFont typeface="Arial" panose="020B0604020202020204" pitchFamily="34" charset="0"/>
              <a:buChar char="•"/>
            </a:pPr>
            <a:r>
              <a:rPr lang="en-AU" sz="2800" dirty="0"/>
              <a:t>A fixed, high rate of return</a:t>
            </a:r>
          </a:p>
          <a:p>
            <a:pPr marL="517525" indent="-342900">
              <a:buFont typeface="Arial" panose="020B0604020202020204" pitchFamily="34" charset="0"/>
              <a:buChar char="•"/>
            </a:pPr>
            <a:r>
              <a:rPr lang="en-AU" sz="2800" dirty="0"/>
              <a:t>Quarterly interest payments</a:t>
            </a:r>
          </a:p>
          <a:p>
            <a:pPr marL="517525" indent="-342900">
              <a:buFont typeface="Arial" panose="020B0604020202020204" pitchFamily="34" charset="0"/>
              <a:buChar char="•"/>
            </a:pPr>
            <a:r>
              <a:rPr lang="en-AU" sz="2800" dirty="0"/>
              <a:t>Keeping ahead of inflation</a:t>
            </a:r>
          </a:p>
          <a:p>
            <a:pPr marL="517525" indent="-342900">
              <a:buFont typeface="Arial" panose="020B0604020202020204" pitchFamily="34" charset="0"/>
              <a:buChar char="•"/>
            </a:pPr>
            <a:r>
              <a:rPr lang="en-AU" sz="2800" dirty="0"/>
              <a:t>Access to other lucrative investment opportunities</a:t>
            </a:r>
          </a:p>
          <a:p>
            <a:pPr marL="174625" indent="0">
              <a:buNone/>
            </a:pPr>
            <a:endParaRPr lang="en-AU" sz="2800" dirty="0"/>
          </a:p>
        </p:txBody>
      </p:sp>
      <p:grpSp>
        <p:nvGrpSpPr>
          <p:cNvPr id="5" name="Group 4"/>
          <p:cNvGrpSpPr/>
          <p:nvPr/>
        </p:nvGrpSpPr>
        <p:grpSpPr>
          <a:xfrm>
            <a:off x="10273552" y="0"/>
            <a:ext cx="1689847" cy="1265432"/>
            <a:chOff x="2283862" y="3664137"/>
            <a:chExt cx="2447365" cy="1972989"/>
          </a:xfrm>
        </p:grpSpPr>
        <p:pic>
          <p:nvPicPr>
            <p:cNvPr id="6" name="Picture 5"/>
            <p:cNvPicPr>
              <a:picLocks noChangeAspect="1"/>
            </p:cNvPicPr>
            <p:nvPr/>
          </p:nvPicPr>
          <p:blipFill rotWithShape="1">
            <a:blip r:embed="rId2"/>
            <a:srcRect l="21337" t="51353" r="59853" b="42493"/>
            <a:stretch/>
          </p:blipFill>
          <p:spPr>
            <a:xfrm>
              <a:off x="2283862" y="5186960"/>
              <a:ext cx="2447365" cy="450166"/>
            </a:xfrm>
            <a:prstGeom prst="rect">
              <a:avLst/>
            </a:prstGeom>
          </p:spPr>
        </p:pic>
        <p:pic>
          <p:nvPicPr>
            <p:cNvPr id="7" name="Picture 6"/>
            <p:cNvPicPr>
              <a:picLocks noChangeAspect="1"/>
            </p:cNvPicPr>
            <p:nvPr/>
          </p:nvPicPr>
          <p:blipFill rotWithShape="1">
            <a:blip r:embed="rId2"/>
            <a:srcRect l="21337" t="31250" r="61467" b="49769"/>
            <a:stretch/>
          </p:blipFill>
          <p:spPr>
            <a:xfrm>
              <a:off x="2424952" y="3664137"/>
              <a:ext cx="2237356" cy="1388509"/>
            </a:xfrm>
            <a:prstGeom prst="rect">
              <a:avLst/>
            </a:prstGeom>
          </p:spPr>
        </p:pic>
      </p:grpSp>
      <p:sp>
        <p:nvSpPr>
          <p:cNvPr id="8" name="TextBox 7"/>
          <p:cNvSpPr txBox="1"/>
          <p:nvPr/>
        </p:nvSpPr>
        <p:spPr>
          <a:xfrm>
            <a:off x="436728" y="6482687"/>
            <a:ext cx="11477768" cy="307777"/>
          </a:xfrm>
          <a:prstGeom prst="rect">
            <a:avLst/>
          </a:prstGeom>
          <a:noFill/>
        </p:spPr>
        <p:txBody>
          <a:bodyPr wrap="square" rtlCol="0">
            <a:spAutoFit/>
          </a:bodyPr>
          <a:lstStyle/>
          <a:p>
            <a:r>
              <a:rPr lang="en-AU" sz="1400" dirty="0">
                <a:solidFill>
                  <a:schemeClr val="bg1"/>
                </a:solidFill>
              </a:rPr>
              <a:t>IPO Capital Pty Ltd ACN: 609 299 201     	                        Head Office: Suite 12.10 </a:t>
            </a:r>
            <a:r>
              <a:rPr lang="en-AU" sz="1400" dirty="0" err="1">
                <a:solidFill>
                  <a:schemeClr val="bg1"/>
                </a:solidFill>
              </a:rPr>
              <a:t>Aquavista</a:t>
            </a:r>
            <a:r>
              <a:rPr lang="en-AU" sz="1400" dirty="0">
                <a:solidFill>
                  <a:schemeClr val="bg1"/>
                </a:solidFill>
              </a:rPr>
              <a:t> Tower, 401 Docklands Dr, Docklands Melbourne 3008 VIC</a:t>
            </a: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854045" y="2716699"/>
            <a:ext cx="3537576" cy="35375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420966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chemeClr val="accent1"/>
                </a:solidFill>
              </a:rPr>
              <a:t>Attractive Term Deposits</a:t>
            </a:r>
          </a:p>
        </p:txBody>
      </p:sp>
      <p:grpSp>
        <p:nvGrpSpPr>
          <p:cNvPr id="4" name="Group 3"/>
          <p:cNvGrpSpPr/>
          <p:nvPr/>
        </p:nvGrpSpPr>
        <p:grpSpPr>
          <a:xfrm>
            <a:off x="10273552" y="0"/>
            <a:ext cx="1689847" cy="1265432"/>
            <a:chOff x="2283862" y="3664137"/>
            <a:chExt cx="2447365" cy="1972989"/>
          </a:xfrm>
        </p:grpSpPr>
        <p:pic>
          <p:nvPicPr>
            <p:cNvPr id="5" name="Picture 4"/>
            <p:cNvPicPr>
              <a:picLocks noChangeAspect="1"/>
            </p:cNvPicPr>
            <p:nvPr/>
          </p:nvPicPr>
          <p:blipFill rotWithShape="1">
            <a:blip r:embed="rId2"/>
            <a:srcRect l="21337" t="51353" r="59853" b="42493"/>
            <a:stretch/>
          </p:blipFill>
          <p:spPr>
            <a:xfrm>
              <a:off x="2283862" y="5186960"/>
              <a:ext cx="2447365" cy="450166"/>
            </a:xfrm>
            <a:prstGeom prst="rect">
              <a:avLst/>
            </a:prstGeom>
          </p:spPr>
        </p:pic>
        <p:pic>
          <p:nvPicPr>
            <p:cNvPr id="6" name="Picture 5"/>
            <p:cNvPicPr>
              <a:picLocks noChangeAspect="1"/>
            </p:cNvPicPr>
            <p:nvPr/>
          </p:nvPicPr>
          <p:blipFill rotWithShape="1">
            <a:blip r:embed="rId2"/>
            <a:srcRect l="21337" t="31250" r="61467" b="49769"/>
            <a:stretch/>
          </p:blipFill>
          <p:spPr>
            <a:xfrm>
              <a:off x="2424952" y="3664137"/>
              <a:ext cx="2237356" cy="1388509"/>
            </a:xfrm>
            <a:prstGeom prst="rect">
              <a:avLst/>
            </a:prstGeom>
          </p:spPr>
        </p:pic>
      </p:grpSp>
      <p:sp>
        <p:nvSpPr>
          <p:cNvPr id="8" name="TextBox 7"/>
          <p:cNvSpPr txBox="1"/>
          <p:nvPr/>
        </p:nvSpPr>
        <p:spPr>
          <a:xfrm>
            <a:off x="436728" y="6482687"/>
            <a:ext cx="11477768" cy="307777"/>
          </a:xfrm>
          <a:prstGeom prst="rect">
            <a:avLst/>
          </a:prstGeom>
          <a:noFill/>
        </p:spPr>
        <p:txBody>
          <a:bodyPr wrap="square" rtlCol="0">
            <a:spAutoFit/>
          </a:bodyPr>
          <a:lstStyle/>
          <a:p>
            <a:r>
              <a:rPr lang="en-AU" sz="1400" dirty="0">
                <a:solidFill>
                  <a:schemeClr val="bg1"/>
                </a:solidFill>
              </a:rPr>
              <a:t>IPO Capital Pty Ltd ACN: 609 299 201     	                        Head Office: Suite 12.10 </a:t>
            </a:r>
            <a:r>
              <a:rPr lang="en-AU" sz="1400" dirty="0" err="1">
                <a:solidFill>
                  <a:schemeClr val="bg1"/>
                </a:solidFill>
              </a:rPr>
              <a:t>Aquavista</a:t>
            </a:r>
            <a:r>
              <a:rPr lang="en-AU" sz="1400" dirty="0">
                <a:solidFill>
                  <a:schemeClr val="bg1"/>
                </a:solidFill>
              </a:rPr>
              <a:t> Tower, 401 Docklands Dr, Docklands Melbourne 3008 VIC</a:t>
            </a: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239167884"/>
              </p:ext>
            </p:extLst>
          </p:nvPr>
        </p:nvGraphicFramePr>
        <p:xfrm>
          <a:off x="2444134" y="2232526"/>
          <a:ext cx="7214084" cy="2123440"/>
        </p:xfrm>
        <a:graphic>
          <a:graphicData uri="http://schemas.openxmlformats.org/drawingml/2006/table">
            <a:tbl>
              <a:tblPr firstRow="1" bandRow="1">
                <a:tableStyleId>{5C22544A-7EE6-4342-B048-85BDC9FD1C3A}</a:tableStyleId>
              </a:tblPr>
              <a:tblGrid>
                <a:gridCol w="2093654">
                  <a:extLst>
                    <a:ext uri="{9D8B030D-6E8A-4147-A177-3AD203B41FA5}">
                      <a16:colId xmlns:a16="http://schemas.microsoft.com/office/drawing/2014/main" val="3921207330"/>
                    </a:ext>
                  </a:extLst>
                </a:gridCol>
                <a:gridCol w="2637322">
                  <a:extLst>
                    <a:ext uri="{9D8B030D-6E8A-4147-A177-3AD203B41FA5}">
                      <a16:colId xmlns:a16="http://schemas.microsoft.com/office/drawing/2014/main" val="1530333888"/>
                    </a:ext>
                  </a:extLst>
                </a:gridCol>
                <a:gridCol w="2483108">
                  <a:extLst>
                    <a:ext uri="{9D8B030D-6E8A-4147-A177-3AD203B41FA5}">
                      <a16:colId xmlns:a16="http://schemas.microsoft.com/office/drawing/2014/main" val="1971326267"/>
                    </a:ext>
                  </a:extLst>
                </a:gridCol>
              </a:tblGrid>
              <a:tr h="370840">
                <a:tc>
                  <a:txBody>
                    <a:bodyPr/>
                    <a:lstStyle/>
                    <a:p>
                      <a:pPr algn="ctr"/>
                      <a:r>
                        <a:rPr lang="en-AU" dirty="0"/>
                        <a:t>Term</a:t>
                      </a:r>
                    </a:p>
                  </a:txBody>
                  <a:tcPr/>
                </a:tc>
                <a:tc>
                  <a:txBody>
                    <a:bodyPr/>
                    <a:lstStyle/>
                    <a:p>
                      <a:pPr algn="ctr"/>
                      <a:r>
                        <a:rPr lang="en-AU" dirty="0"/>
                        <a:t>Investment Size</a:t>
                      </a:r>
                    </a:p>
                  </a:txBody>
                  <a:tcPr/>
                </a:tc>
                <a:tc>
                  <a:txBody>
                    <a:bodyPr/>
                    <a:lstStyle/>
                    <a:p>
                      <a:pPr algn="ctr"/>
                      <a:r>
                        <a:rPr lang="en-AU" dirty="0"/>
                        <a:t>Effective</a:t>
                      </a:r>
                      <a:r>
                        <a:rPr lang="en-AU" baseline="0" dirty="0"/>
                        <a:t> Annual Interest rate</a:t>
                      </a:r>
                      <a:endParaRPr lang="en-AU" dirty="0"/>
                    </a:p>
                  </a:txBody>
                  <a:tcPr/>
                </a:tc>
                <a:extLst>
                  <a:ext uri="{0D108BD9-81ED-4DB2-BD59-A6C34878D82A}">
                    <a16:rowId xmlns:a16="http://schemas.microsoft.com/office/drawing/2014/main" val="1315710715"/>
                  </a:ext>
                </a:extLst>
              </a:tr>
              <a:tr h="370840">
                <a:tc>
                  <a:txBody>
                    <a:bodyPr/>
                    <a:lstStyle/>
                    <a:p>
                      <a:pPr algn="ctr"/>
                      <a:r>
                        <a:rPr lang="en-AU" dirty="0"/>
                        <a:t>3 months</a:t>
                      </a:r>
                    </a:p>
                  </a:txBody>
                  <a:tcPr/>
                </a:tc>
                <a:tc>
                  <a:txBody>
                    <a:bodyPr/>
                    <a:lstStyle/>
                    <a:p>
                      <a:pPr algn="ctr"/>
                      <a:r>
                        <a:rPr lang="en-AU" dirty="0"/>
                        <a:t>$100k-$5m</a:t>
                      </a:r>
                    </a:p>
                  </a:txBody>
                  <a:tcPr/>
                </a:tc>
                <a:tc>
                  <a:txBody>
                    <a:bodyPr/>
                    <a:lstStyle/>
                    <a:p>
                      <a:pPr algn="ctr"/>
                      <a:r>
                        <a:rPr lang="en-AU" b="1" dirty="0"/>
                        <a:t>5.95%</a:t>
                      </a:r>
                    </a:p>
                  </a:txBody>
                  <a:tcPr/>
                </a:tc>
                <a:extLst>
                  <a:ext uri="{0D108BD9-81ED-4DB2-BD59-A6C34878D82A}">
                    <a16:rowId xmlns:a16="http://schemas.microsoft.com/office/drawing/2014/main" val="2024711971"/>
                  </a:ext>
                </a:extLst>
              </a:tr>
              <a:tr h="370840">
                <a:tc>
                  <a:txBody>
                    <a:bodyPr/>
                    <a:lstStyle/>
                    <a:p>
                      <a:pPr algn="ctr"/>
                      <a:r>
                        <a:rPr lang="en-AU" dirty="0"/>
                        <a:t>6 months</a:t>
                      </a:r>
                    </a:p>
                  </a:txBody>
                  <a:tcPr/>
                </a:tc>
                <a:tc>
                  <a:txBody>
                    <a:bodyPr/>
                    <a:lstStyle/>
                    <a:p>
                      <a:pPr algn="ctr"/>
                      <a:r>
                        <a:rPr lang="en-AU" dirty="0"/>
                        <a:t>$100k-$5m</a:t>
                      </a:r>
                    </a:p>
                  </a:txBody>
                  <a:tcPr/>
                </a:tc>
                <a:tc>
                  <a:txBody>
                    <a:bodyPr/>
                    <a:lstStyle/>
                    <a:p>
                      <a:pPr algn="ctr"/>
                      <a:r>
                        <a:rPr lang="en-AU" b="1" dirty="0"/>
                        <a:t>6.40%</a:t>
                      </a:r>
                    </a:p>
                  </a:txBody>
                  <a:tcPr/>
                </a:tc>
                <a:extLst>
                  <a:ext uri="{0D108BD9-81ED-4DB2-BD59-A6C34878D82A}">
                    <a16:rowId xmlns:a16="http://schemas.microsoft.com/office/drawing/2014/main" val="2820282527"/>
                  </a:ext>
                </a:extLst>
              </a:tr>
              <a:tr h="370840">
                <a:tc>
                  <a:txBody>
                    <a:bodyPr/>
                    <a:lstStyle/>
                    <a:p>
                      <a:pPr algn="ctr"/>
                      <a:r>
                        <a:rPr lang="en-AU" dirty="0"/>
                        <a:t>12 months</a:t>
                      </a:r>
                    </a:p>
                  </a:txBody>
                  <a:tcPr/>
                </a:tc>
                <a:tc>
                  <a:txBody>
                    <a:bodyPr/>
                    <a:lstStyle/>
                    <a:p>
                      <a:pPr algn="ctr"/>
                      <a:r>
                        <a:rPr lang="en-AU" dirty="0"/>
                        <a:t>$100k-$5m</a:t>
                      </a:r>
                    </a:p>
                  </a:txBody>
                  <a:tcPr/>
                </a:tc>
                <a:tc>
                  <a:txBody>
                    <a:bodyPr/>
                    <a:lstStyle/>
                    <a:p>
                      <a:pPr algn="ctr"/>
                      <a:r>
                        <a:rPr lang="en-AU" b="1" dirty="0"/>
                        <a:t>6.95%</a:t>
                      </a:r>
                    </a:p>
                  </a:txBody>
                  <a:tcPr/>
                </a:tc>
                <a:extLst>
                  <a:ext uri="{0D108BD9-81ED-4DB2-BD59-A6C34878D82A}">
                    <a16:rowId xmlns:a16="http://schemas.microsoft.com/office/drawing/2014/main" val="2918095046"/>
                  </a:ext>
                </a:extLst>
              </a:tr>
              <a:tr h="370840">
                <a:tc>
                  <a:txBody>
                    <a:bodyPr/>
                    <a:lstStyle/>
                    <a:p>
                      <a:pPr algn="ctr"/>
                      <a:r>
                        <a:rPr lang="en-AU" dirty="0"/>
                        <a:t>24 months</a:t>
                      </a:r>
                    </a:p>
                  </a:txBody>
                  <a:tcPr/>
                </a:tc>
                <a:tc>
                  <a:txBody>
                    <a:bodyPr/>
                    <a:lstStyle/>
                    <a:p>
                      <a:pPr algn="ctr"/>
                      <a:r>
                        <a:rPr lang="en-AU" dirty="0"/>
                        <a:t>$100k-$5m</a:t>
                      </a:r>
                    </a:p>
                  </a:txBody>
                  <a:tcPr/>
                </a:tc>
                <a:tc>
                  <a:txBody>
                    <a:bodyPr/>
                    <a:lstStyle/>
                    <a:p>
                      <a:pPr algn="ctr"/>
                      <a:r>
                        <a:rPr lang="en-AU" b="1" dirty="0"/>
                        <a:t>7.40%</a:t>
                      </a:r>
                    </a:p>
                  </a:txBody>
                  <a:tcPr/>
                </a:tc>
                <a:extLst>
                  <a:ext uri="{0D108BD9-81ED-4DB2-BD59-A6C34878D82A}">
                    <a16:rowId xmlns:a16="http://schemas.microsoft.com/office/drawing/2014/main" val="1945065991"/>
                  </a:ext>
                </a:extLst>
              </a:tr>
            </a:tbl>
          </a:graphicData>
        </a:graphic>
      </p:graphicFrame>
      <p:sp>
        <p:nvSpPr>
          <p:cNvPr id="12" name="TextBox 11"/>
          <p:cNvSpPr txBox="1"/>
          <p:nvPr/>
        </p:nvSpPr>
        <p:spPr>
          <a:xfrm>
            <a:off x="1238467" y="4555748"/>
            <a:ext cx="10151827" cy="1384995"/>
          </a:xfrm>
          <a:prstGeom prst="rect">
            <a:avLst/>
          </a:prstGeom>
          <a:noFill/>
        </p:spPr>
        <p:txBody>
          <a:bodyPr wrap="square" rtlCol="0">
            <a:spAutoFit/>
          </a:bodyPr>
          <a:lstStyle/>
          <a:p>
            <a:r>
              <a:rPr lang="en-AU" sz="1400" dirty="0"/>
              <a:t>Note:</a:t>
            </a:r>
          </a:p>
          <a:p>
            <a:pPr marL="285750" indent="-285750">
              <a:buFont typeface="Arial" panose="020B0604020202020204" pitchFamily="34" charset="0"/>
              <a:buChar char="•"/>
            </a:pPr>
            <a:r>
              <a:rPr lang="en-AU" sz="1400" dirty="0"/>
              <a:t>Interest begins accruing from the day the funds arrive in the IPO Capital bank account</a:t>
            </a:r>
          </a:p>
          <a:p>
            <a:pPr marL="285750" indent="-285750">
              <a:buFont typeface="Arial" panose="020B0604020202020204" pitchFamily="34" charset="0"/>
              <a:buChar char="•"/>
            </a:pPr>
            <a:r>
              <a:rPr lang="en-AU" sz="1400" dirty="0"/>
              <a:t>Each deposit is structured as a loan to IPO Capital Pty Ltd per the terms of the Deposit Agreement</a:t>
            </a:r>
          </a:p>
          <a:p>
            <a:pPr marL="285750" indent="-285750">
              <a:buFont typeface="Arial" panose="020B0604020202020204" pitchFamily="34" charset="0"/>
              <a:buChar char="•"/>
            </a:pPr>
            <a:r>
              <a:rPr lang="en-AU" sz="1400" dirty="0"/>
              <a:t>IPO Capital automatically deposits the </a:t>
            </a:r>
            <a:r>
              <a:rPr lang="en-AU" sz="1400" u="sng" dirty="0"/>
              <a:t>interest in your account each calendar quarter</a:t>
            </a:r>
            <a:r>
              <a:rPr lang="en-AU" sz="1400" dirty="0"/>
              <a:t> on 1 January, 1 April, 1 July and 1 October</a:t>
            </a:r>
            <a:endParaRPr lang="en-AU" sz="1400" u="sng" dirty="0"/>
          </a:p>
          <a:p>
            <a:pPr marL="285750" indent="-285750">
              <a:buFont typeface="Arial" panose="020B0604020202020204" pitchFamily="34" charset="0"/>
              <a:buChar char="•"/>
            </a:pPr>
            <a:r>
              <a:rPr lang="en-AU" sz="1400" dirty="0"/>
              <a:t>Deposit Agreements automatically roll over for a further term unless the depositor provides no less than 14 days notice prior to the end of the deposit term should they wish to withdraw part or all of their principal</a:t>
            </a:r>
          </a:p>
        </p:txBody>
      </p:sp>
    </p:spTree>
    <p:extLst>
      <p:ext uri="{BB962C8B-B14F-4D97-AF65-F5344CB8AC3E}">
        <p14:creationId xmlns:p14="http://schemas.microsoft.com/office/powerpoint/2010/main" val="309799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chemeClr val="accent1"/>
                </a:solidFill>
              </a:rPr>
              <a:t>Who is IPO Capital?</a:t>
            </a:r>
          </a:p>
        </p:txBody>
      </p:sp>
      <p:sp>
        <p:nvSpPr>
          <p:cNvPr id="3" name="Content Placeholder 2"/>
          <p:cNvSpPr>
            <a:spLocks noGrp="1"/>
          </p:cNvSpPr>
          <p:nvPr>
            <p:ph idx="1"/>
          </p:nvPr>
        </p:nvSpPr>
        <p:spPr>
          <a:xfrm>
            <a:off x="884583" y="2244049"/>
            <a:ext cx="6380922" cy="3260021"/>
          </a:xfrm>
        </p:spPr>
        <p:txBody>
          <a:bodyPr>
            <a:normAutofit fontScale="92500" lnSpcReduction="20000"/>
          </a:bodyPr>
          <a:lstStyle/>
          <a:p>
            <a:pPr marL="538163" indent="-268288">
              <a:buFont typeface="Arial" panose="020B0604020202020204" pitchFamily="34" charset="0"/>
              <a:buChar char="•"/>
            </a:pPr>
            <a:r>
              <a:rPr lang="en-AU" dirty="0"/>
              <a:t>Melbourne-based finance company (ACN: 609 299 201)</a:t>
            </a:r>
          </a:p>
          <a:p>
            <a:pPr marL="538163" indent="-268288">
              <a:buFont typeface="Arial" panose="020B0604020202020204" pitchFamily="34" charset="0"/>
              <a:buChar char="•"/>
            </a:pPr>
            <a:r>
              <a:rPr lang="en-AU" dirty="0"/>
              <a:t>Provides short term finance to qualified businesses </a:t>
            </a:r>
          </a:p>
          <a:p>
            <a:pPr marL="538163" indent="-268288">
              <a:buFont typeface="Arial" panose="020B0604020202020204" pitchFamily="34" charset="0"/>
              <a:buChar char="•"/>
            </a:pPr>
            <a:r>
              <a:rPr lang="en-AU" dirty="0"/>
              <a:t>Parent company (Online Investments) established in 2009</a:t>
            </a:r>
          </a:p>
          <a:p>
            <a:pPr marL="538163" indent="-268288">
              <a:buFont typeface="Arial" panose="020B0604020202020204" pitchFamily="34" charset="0"/>
              <a:buChar char="•"/>
            </a:pPr>
            <a:r>
              <a:rPr lang="en-AU" dirty="0"/>
              <a:t>IPO Capital brand launched late 2015</a:t>
            </a:r>
          </a:p>
          <a:p>
            <a:pPr marL="538163" indent="-268288">
              <a:buFont typeface="Arial" panose="020B0604020202020204" pitchFamily="34" charset="0"/>
              <a:buChar char="•"/>
            </a:pPr>
            <a:r>
              <a:rPr lang="en-AU" dirty="0"/>
              <a:t>Representation in Melbourne, Singapore, London, New York &amp; Toronto</a:t>
            </a:r>
          </a:p>
          <a:p>
            <a:pPr marL="538163" indent="-268288">
              <a:buFont typeface="Arial" panose="020B0604020202020204" pitchFamily="34" charset="0"/>
              <a:buChar char="•"/>
            </a:pPr>
            <a:r>
              <a:rPr lang="en-AU" dirty="0"/>
              <a:t>Privy to unique high return investments due to industry position</a:t>
            </a:r>
          </a:p>
          <a:p>
            <a:pPr marL="538163" indent="-268288">
              <a:buFont typeface="Arial" panose="020B0604020202020204" pitchFamily="34" charset="0"/>
              <a:buChar char="•"/>
            </a:pPr>
            <a:r>
              <a:rPr lang="en-AU" dirty="0"/>
              <a:t>Works alongside leading finance companies with high quality, pre-vetted deal flow</a:t>
            </a:r>
          </a:p>
          <a:p>
            <a:pPr marL="538163" indent="-268288">
              <a:buFont typeface="Arial" panose="020B0604020202020204" pitchFamily="34" charset="0"/>
              <a:buChar char="•"/>
            </a:pPr>
            <a:endParaRPr lang="en-AU" dirty="0"/>
          </a:p>
          <a:p>
            <a:pPr marL="538163" indent="-268288">
              <a:buFont typeface="Arial" panose="020B0604020202020204" pitchFamily="34" charset="0"/>
              <a:buChar char="•"/>
            </a:pPr>
            <a:endParaRPr lang="en-AU" dirty="0"/>
          </a:p>
          <a:p>
            <a:pPr marL="538163" indent="-268288">
              <a:buFont typeface="Arial" panose="020B0604020202020204" pitchFamily="34" charset="0"/>
              <a:buChar char="•"/>
            </a:pPr>
            <a:endParaRPr lang="en-AU" sz="1800" dirty="0"/>
          </a:p>
          <a:p>
            <a:pPr marL="538163" indent="-268288">
              <a:buFont typeface="Arial" panose="020B0604020202020204" pitchFamily="34" charset="0"/>
              <a:buChar char="•"/>
            </a:pPr>
            <a:endParaRPr lang="en-AU" dirty="0"/>
          </a:p>
          <a:p>
            <a:pPr marL="538163" indent="-268288">
              <a:buFont typeface="Arial" panose="020B0604020202020204" pitchFamily="34" charset="0"/>
              <a:buChar char="•"/>
            </a:pPr>
            <a:endParaRPr lang="en-AU" dirty="0"/>
          </a:p>
          <a:p>
            <a:pPr marL="538163" indent="-268288">
              <a:buFont typeface="Arial" panose="020B0604020202020204" pitchFamily="34" charset="0"/>
              <a:buChar char="•"/>
            </a:pPr>
            <a:endParaRPr lang="en-AU" dirty="0"/>
          </a:p>
          <a:p>
            <a:pPr marL="538163" indent="-268288">
              <a:buFont typeface="Arial" panose="020B0604020202020204" pitchFamily="34" charset="0"/>
              <a:buChar char="•"/>
            </a:pPr>
            <a:endParaRPr lang="en-AU" dirty="0"/>
          </a:p>
        </p:txBody>
      </p:sp>
      <p:grpSp>
        <p:nvGrpSpPr>
          <p:cNvPr id="4" name="Group 3"/>
          <p:cNvGrpSpPr/>
          <p:nvPr/>
        </p:nvGrpSpPr>
        <p:grpSpPr>
          <a:xfrm>
            <a:off x="10273552" y="0"/>
            <a:ext cx="1689847" cy="1265432"/>
            <a:chOff x="2283862" y="3664137"/>
            <a:chExt cx="2447365" cy="1972989"/>
          </a:xfrm>
        </p:grpSpPr>
        <p:pic>
          <p:nvPicPr>
            <p:cNvPr id="5" name="Picture 4"/>
            <p:cNvPicPr>
              <a:picLocks noChangeAspect="1"/>
            </p:cNvPicPr>
            <p:nvPr/>
          </p:nvPicPr>
          <p:blipFill rotWithShape="1">
            <a:blip r:embed="rId2"/>
            <a:srcRect l="21337" t="51353" r="59853" b="42493"/>
            <a:stretch/>
          </p:blipFill>
          <p:spPr>
            <a:xfrm>
              <a:off x="2283862" y="5186960"/>
              <a:ext cx="2447365" cy="450166"/>
            </a:xfrm>
            <a:prstGeom prst="rect">
              <a:avLst/>
            </a:prstGeom>
          </p:spPr>
        </p:pic>
        <p:pic>
          <p:nvPicPr>
            <p:cNvPr id="6" name="Picture 5"/>
            <p:cNvPicPr>
              <a:picLocks noChangeAspect="1"/>
            </p:cNvPicPr>
            <p:nvPr/>
          </p:nvPicPr>
          <p:blipFill rotWithShape="1">
            <a:blip r:embed="rId2"/>
            <a:srcRect l="21337" t="31250" r="61467" b="49769"/>
            <a:stretch/>
          </p:blipFill>
          <p:spPr>
            <a:xfrm>
              <a:off x="2424952" y="3664137"/>
              <a:ext cx="2237356" cy="1388509"/>
            </a:xfrm>
            <a:prstGeom prst="rect">
              <a:avLst/>
            </a:prstGeom>
          </p:spPr>
        </p:pic>
      </p:grpSp>
      <p:sp>
        <p:nvSpPr>
          <p:cNvPr id="9" name="TextBox 8"/>
          <p:cNvSpPr txBox="1"/>
          <p:nvPr/>
        </p:nvSpPr>
        <p:spPr>
          <a:xfrm>
            <a:off x="436728" y="6482687"/>
            <a:ext cx="11477768" cy="307777"/>
          </a:xfrm>
          <a:prstGeom prst="rect">
            <a:avLst/>
          </a:prstGeom>
          <a:noFill/>
        </p:spPr>
        <p:txBody>
          <a:bodyPr wrap="square" rtlCol="0">
            <a:spAutoFit/>
          </a:bodyPr>
          <a:lstStyle/>
          <a:p>
            <a:r>
              <a:rPr lang="en-AU" sz="1400" dirty="0">
                <a:solidFill>
                  <a:schemeClr val="bg1"/>
                </a:solidFill>
              </a:rPr>
              <a:t>IPO Capital Pty Ltd ACN: 609 299 201     	                        Head Office: Suite 12.10 </a:t>
            </a:r>
            <a:r>
              <a:rPr lang="en-AU" sz="1400" dirty="0" err="1">
                <a:solidFill>
                  <a:schemeClr val="bg1"/>
                </a:solidFill>
              </a:rPr>
              <a:t>Aquavista</a:t>
            </a:r>
            <a:r>
              <a:rPr lang="en-AU" sz="1400" dirty="0">
                <a:solidFill>
                  <a:schemeClr val="bg1"/>
                </a:solidFill>
              </a:rPr>
              <a:t> Tower, 401 Docklands Dr, Docklands Melbourne 3008 VIC</a:t>
            </a:r>
          </a:p>
        </p:txBody>
      </p:sp>
      <p:pic>
        <p:nvPicPr>
          <p:cNvPr id="1030" name="Picture 6" descr="Image result for aquavista docklan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3373" y="2552162"/>
            <a:ext cx="3735410" cy="248871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613373" y="5162761"/>
            <a:ext cx="3647662" cy="523220"/>
          </a:xfrm>
          <a:prstGeom prst="rect">
            <a:avLst/>
          </a:prstGeom>
          <a:noFill/>
        </p:spPr>
        <p:txBody>
          <a:bodyPr wrap="square" rtlCol="0">
            <a:spAutoFit/>
          </a:bodyPr>
          <a:lstStyle/>
          <a:p>
            <a:pPr algn="ctr"/>
            <a:r>
              <a:rPr lang="en-AU" sz="1400" dirty="0"/>
              <a:t>IPO Capital’s Head Office is located at </a:t>
            </a:r>
            <a:br>
              <a:rPr lang="en-AU" sz="1400" dirty="0"/>
            </a:br>
            <a:r>
              <a:rPr lang="en-AU" sz="1400" dirty="0" err="1"/>
              <a:t>Aquavista</a:t>
            </a:r>
            <a:r>
              <a:rPr lang="en-AU" sz="1400" dirty="0"/>
              <a:t> Tower, Docklands (Victoria)</a:t>
            </a:r>
          </a:p>
        </p:txBody>
      </p:sp>
    </p:spTree>
    <p:extLst>
      <p:ext uri="{BB962C8B-B14F-4D97-AF65-F5344CB8AC3E}">
        <p14:creationId xmlns:p14="http://schemas.microsoft.com/office/powerpoint/2010/main" val="1948935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chemeClr val="accent1"/>
                </a:solidFill>
              </a:rPr>
              <a:t>Happy Investors Globally</a:t>
            </a:r>
          </a:p>
        </p:txBody>
      </p:sp>
      <p:sp>
        <p:nvSpPr>
          <p:cNvPr id="3" name="Content Placeholder 2"/>
          <p:cNvSpPr>
            <a:spLocks noGrp="1"/>
          </p:cNvSpPr>
          <p:nvPr>
            <p:ph idx="1"/>
          </p:nvPr>
        </p:nvSpPr>
        <p:spPr>
          <a:xfrm>
            <a:off x="1297527" y="2096909"/>
            <a:ext cx="6961890" cy="4035921"/>
          </a:xfrm>
        </p:spPr>
        <p:txBody>
          <a:bodyPr>
            <a:noAutofit/>
          </a:bodyPr>
          <a:lstStyle/>
          <a:p>
            <a:pPr marL="0" indent="0">
              <a:buNone/>
            </a:pPr>
            <a:r>
              <a:rPr lang="en-AU" sz="1600" i="1" dirty="0">
                <a:solidFill>
                  <a:schemeClr val="accent1"/>
                </a:solidFill>
              </a:rPr>
              <a:t>“Well, I haven't been able to come up with a good reason to not invest.  </a:t>
            </a:r>
            <a:r>
              <a:rPr lang="en-US" altLang="en-US" sz="1600" i="1" dirty="0">
                <a:solidFill>
                  <a:schemeClr val="accent1"/>
                </a:solidFill>
              </a:rPr>
              <a:t>When I was searching for an investment with high rate of returns, I wasn't really optimistic that I would find one. I truly believe everything happens for good reason. This opportunity is perfect for me and know that I am working towards a wire of $500k AUS to you with a signed agreement!” </a:t>
            </a:r>
          </a:p>
          <a:p>
            <a:pPr marL="0" indent="0" algn="r">
              <a:buNone/>
            </a:pPr>
            <a:r>
              <a:rPr lang="en-US" altLang="en-US" sz="1600" i="1" dirty="0"/>
              <a:t>- D. </a:t>
            </a:r>
            <a:r>
              <a:rPr lang="en-US" altLang="en-US" sz="1600" i="1" dirty="0" err="1"/>
              <a:t>Bouman</a:t>
            </a:r>
            <a:r>
              <a:rPr lang="en-US" altLang="en-US" sz="1600" i="1" dirty="0"/>
              <a:t> (Fort Myers, Florida)</a:t>
            </a:r>
            <a:br>
              <a:rPr lang="en-US" altLang="en-US" sz="1600" i="1" dirty="0"/>
            </a:br>
            <a:r>
              <a:rPr lang="en-US" altLang="en-US" sz="1200" dirty="0"/>
              <a:t>(Note: this investor transferred $500,000 within 3 days of receiving this email having done extensive due diligence checks, and transferred a further $550,000 </a:t>
            </a:r>
            <a:r>
              <a:rPr lang="en-US" altLang="en-US" sz="1200"/>
              <a:t>within 90 </a:t>
            </a:r>
            <a:r>
              <a:rPr lang="en-US" altLang="en-US" sz="1200" dirty="0"/>
              <a:t>days of his initial deposit)</a:t>
            </a:r>
            <a:endParaRPr lang="en-US" altLang="en-US" sz="1600" dirty="0"/>
          </a:p>
          <a:p>
            <a:pPr marL="0" indent="0">
              <a:buNone/>
            </a:pPr>
            <a:br>
              <a:rPr lang="en-AU" sz="1600" i="1" dirty="0">
                <a:solidFill>
                  <a:schemeClr val="accent1"/>
                </a:solidFill>
              </a:rPr>
            </a:br>
            <a:r>
              <a:rPr lang="en-AU" sz="1600" i="1" dirty="0">
                <a:solidFill>
                  <a:schemeClr val="accent1"/>
                </a:solidFill>
              </a:rPr>
              <a:t>“Great News James…we would like to roll all of it over for 24 months and we will send another deposit…” </a:t>
            </a:r>
          </a:p>
          <a:p>
            <a:pPr marL="0" indent="0" algn="r">
              <a:buNone/>
            </a:pPr>
            <a:r>
              <a:rPr lang="en-AU" sz="1600" i="1" dirty="0">
                <a:solidFill>
                  <a:schemeClr val="accent1"/>
                </a:solidFill>
              </a:rPr>
              <a:t>- </a:t>
            </a:r>
            <a:r>
              <a:rPr lang="en-AU" sz="1600" dirty="0"/>
              <a:t>M. Wilson (Brisbane, Australia)</a:t>
            </a:r>
          </a:p>
          <a:p>
            <a:pPr marL="0" indent="0">
              <a:buNone/>
            </a:pPr>
            <a:r>
              <a:rPr lang="en-AU" sz="1600" i="1" dirty="0">
                <a:solidFill>
                  <a:schemeClr val="accent1"/>
                </a:solidFill>
              </a:rPr>
              <a:t>“I would like to reinvest at the 24 month option plus invest an additional amount”</a:t>
            </a:r>
          </a:p>
          <a:p>
            <a:pPr marL="0" indent="0" algn="r">
              <a:buNone/>
            </a:pPr>
            <a:r>
              <a:rPr lang="en-AU" sz="1600" dirty="0"/>
              <a:t>- N. Gilbert (Sydney, Australia)</a:t>
            </a:r>
          </a:p>
        </p:txBody>
      </p:sp>
      <p:grpSp>
        <p:nvGrpSpPr>
          <p:cNvPr id="4" name="Group 3"/>
          <p:cNvGrpSpPr/>
          <p:nvPr/>
        </p:nvGrpSpPr>
        <p:grpSpPr>
          <a:xfrm>
            <a:off x="10273552" y="0"/>
            <a:ext cx="1689847" cy="1265432"/>
            <a:chOff x="2283862" y="3664137"/>
            <a:chExt cx="2447365" cy="1972989"/>
          </a:xfrm>
        </p:grpSpPr>
        <p:pic>
          <p:nvPicPr>
            <p:cNvPr id="5" name="Picture 4"/>
            <p:cNvPicPr>
              <a:picLocks noChangeAspect="1"/>
            </p:cNvPicPr>
            <p:nvPr/>
          </p:nvPicPr>
          <p:blipFill rotWithShape="1">
            <a:blip r:embed="rId2"/>
            <a:srcRect l="21337" t="51353" r="59853" b="42493"/>
            <a:stretch/>
          </p:blipFill>
          <p:spPr>
            <a:xfrm>
              <a:off x="2283862" y="5186960"/>
              <a:ext cx="2447365" cy="450166"/>
            </a:xfrm>
            <a:prstGeom prst="rect">
              <a:avLst/>
            </a:prstGeom>
          </p:spPr>
        </p:pic>
        <p:pic>
          <p:nvPicPr>
            <p:cNvPr id="6" name="Picture 5"/>
            <p:cNvPicPr>
              <a:picLocks noChangeAspect="1"/>
            </p:cNvPicPr>
            <p:nvPr/>
          </p:nvPicPr>
          <p:blipFill rotWithShape="1">
            <a:blip r:embed="rId2"/>
            <a:srcRect l="21337" t="31250" r="61467" b="49769"/>
            <a:stretch/>
          </p:blipFill>
          <p:spPr>
            <a:xfrm>
              <a:off x="2424952" y="3664137"/>
              <a:ext cx="2237356" cy="1388509"/>
            </a:xfrm>
            <a:prstGeom prst="rect">
              <a:avLst/>
            </a:prstGeom>
          </p:spPr>
        </p:pic>
      </p:grpSp>
      <p:sp>
        <p:nvSpPr>
          <p:cNvPr id="7" name="TextBox 6"/>
          <p:cNvSpPr txBox="1"/>
          <p:nvPr/>
        </p:nvSpPr>
        <p:spPr>
          <a:xfrm>
            <a:off x="436728" y="6482687"/>
            <a:ext cx="11477768" cy="307777"/>
          </a:xfrm>
          <a:prstGeom prst="rect">
            <a:avLst/>
          </a:prstGeom>
          <a:noFill/>
        </p:spPr>
        <p:txBody>
          <a:bodyPr wrap="square" rtlCol="0">
            <a:spAutoFit/>
          </a:bodyPr>
          <a:lstStyle/>
          <a:p>
            <a:r>
              <a:rPr lang="en-AU" sz="1400" dirty="0">
                <a:solidFill>
                  <a:schemeClr val="bg1"/>
                </a:solidFill>
              </a:rPr>
              <a:t>IPO Capital Pty Ltd ACN: 609 299 201     	                        Head Office: Suite 12.10 </a:t>
            </a:r>
            <a:r>
              <a:rPr lang="en-AU" sz="1400" dirty="0" err="1">
                <a:solidFill>
                  <a:schemeClr val="bg1"/>
                </a:solidFill>
              </a:rPr>
              <a:t>Aquavista</a:t>
            </a:r>
            <a:r>
              <a:rPr lang="en-AU" sz="1400" dirty="0">
                <a:solidFill>
                  <a:schemeClr val="bg1"/>
                </a:solidFill>
              </a:rPr>
              <a:t> Tower, 401 Docklands Dr, Docklands Melbourne 3008 VIC</a:t>
            </a:r>
          </a:p>
        </p:txBody>
      </p:sp>
      <p:pic>
        <p:nvPicPr>
          <p:cNvPr id="6146" name="Picture 2" descr="https://encrypted-tbn2.gstatic.com/images?q=tbn:ANd9GcSK76liEMFzg53N8UKgv-a7g7MX_rcC6J6HPRzZZvTMW8WR-eGzZ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1567" y="2734287"/>
            <a:ext cx="2286000" cy="18478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568652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872109"/>
            <a:ext cx="10058400" cy="513497"/>
          </a:xfrm>
        </p:spPr>
        <p:txBody>
          <a:bodyPr>
            <a:normAutofit fontScale="90000"/>
          </a:bodyPr>
          <a:lstStyle/>
          <a:p>
            <a:r>
              <a:rPr lang="en-AU" dirty="0">
                <a:solidFill>
                  <a:schemeClr val="accent1"/>
                </a:solidFill>
              </a:rPr>
              <a:t>Experienced Senior Management</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145431225"/>
              </p:ext>
            </p:extLst>
          </p:nvPr>
        </p:nvGraphicFramePr>
        <p:xfrm>
          <a:off x="356134" y="1550626"/>
          <a:ext cx="11558365" cy="4622100"/>
        </p:xfrm>
        <a:graphic>
          <a:graphicData uri="http://schemas.openxmlformats.org/drawingml/2006/table">
            <a:tbl>
              <a:tblPr firstRow="1" bandRow="1">
                <a:tableStyleId>{5C22544A-7EE6-4342-B048-85BDC9FD1C3A}</a:tableStyleId>
              </a:tblPr>
              <a:tblGrid>
                <a:gridCol w="1651195">
                  <a:extLst>
                    <a:ext uri="{9D8B030D-6E8A-4147-A177-3AD203B41FA5}">
                      <a16:colId xmlns:a16="http://schemas.microsoft.com/office/drawing/2014/main" val="20000"/>
                    </a:ext>
                  </a:extLst>
                </a:gridCol>
                <a:gridCol w="1651195">
                  <a:extLst>
                    <a:ext uri="{9D8B030D-6E8A-4147-A177-3AD203B41FA5}">
                      <a16:colId xmlns:a16="http://schemas.microsoft.com/office/drawing/2014/main" val="20001"/>
                    </a:ext>
                  </a:extLst>
                </a:gridCol>
                <a:gridCol w="1651195">
                  <a:extLst>
                    <a:ext uri="{9D8B030D-6E8A-4147-A177-3AD203B41FA5}">
                      <a16:colId xmlns:a16="http://schemas.microsoft.com/office/drawing/2014/main" val="20002"/>
                    </a:ext>
                  </a:extLst>
                </a:gridCol>
                <a:gridCol w="1651195">
                  <a:extLst>
                    <a:ext uri="{9D8B030D-6E8A-4147-A177-3AD203B41FA5}">
                      <a16:colId xmlns:a16="http://schemas.microsoft.com/office/drawing/2014/main" val="20003"/>
                    </a:ext>
                  </a:extLst>
                </a:gridCol>
                <a:gridCol w="1651195">
                  <a:extLst>
                    <a:ext uri="{9D8B030D-6E8A-4147-A177-3AD203B41FA5}">
                      <a16:colId xmlns:a16="http://schemas.microsoft.com/office/drawing/2014/main" val="428221229"/>
                    </a:ext>
                  </a:extLst>
                </a:gridCol>
                <a:gridCol w="1651195">
                  <a:extLst>
                    <a:ext uri="{9D8B030D-6E8A-4147-A177-3AD203B41FA5}">
                      <a16:colId xmlns:a16="http://schemas.microsoft.com/office/drawing/2014/main" val="3142215145"/>
                    </a:ext>
                  </a:extLst>
                </a:gridCol>
                <a:gridCol w="1651195">
                  <a:extLst>
                    <a:ext uri="{9D8B030D-6E8A-4147-A177-3AD203B41FA5}">
                      <a16:colId xmlns:a16="http://schemas.microsoft.com/office/drawing/2014/main" val="2566187112"/>
                    </a:ext>
                  </a:extLst>
                </a:gridCol>
              </a:tblGrid>
              <a:tr h="720585">
                <a:tc>
                  <a:txBody>
                    <a:bodyPr/>
                    <a:lstStyle/>
                    <a:p>
                      <a:endParaRPr lang="en-AU" sz="1600" dirty="0"/>
                    </a:p>
                  </a:txBody>
                  <a:tcPr/>
                </a:tc>
                <a:tc>
                  <a:txBody>
                    <a:bodyPr/>
                    <a:lstStyle/>
                    <a:p>
                      <a:endParaRPr lang="en-AU" sz="1600" dirty="0"/>
                    </a:p>
                  </a:txBody>
                  <a:tcPr/>
                </a:tc>
                <a:tc>
                  <a:txBody>
                    <a:bodyPr/>
                    <a:lstStyle/>
                    <a:p>
                      <a:endParaRPr lang="en-AU" sz="1600" dirty="0"/>
                    </a:p>
                  </a:txBody>
                  <a:tcPr/>
                </a:tc>
                <a:tc>
                  <a:txBody>
                    <a:bodyPr/>
                    <a:lstStyle/>
                    <a:p>
                      <a:endParaRPr lang="en-AU" sz="1600" dirty="0"/>
                    </a:p>
                  </a:txBody>
                  <a:tcPr/>
                </a:tc>
                <a:tc>
                  <a:txBody>
                    <a:bodyPr/>
                    <a:lstStyle/>
                    <a:p>
                      <a:endParaRPr lang="en-AU" sz="1600" dirty="0"/>
                    </a:p>
                  </a:txBody>
                  <a:tcPr/>
                </a:tc>
                <a:tc>
                  <a:txBody>
                    <a:bodyPr/>
                    <a:lstStyle/>
                    <a:p>
                      <a:endParaRPr lang="en-AU" sz="1600" dirty="0"/>
                    </a:p>
                  </a:txBody>
                  <a:tcPr/>
                </a:tc>
                <a:tc>
                  <a:txBody>
                    <a:bodyPr/>
                    <a:lstStyle/>
                    <a:p>
                      <a:endParaRPr lang="en-AU" sz="1600" dirty="0"/>
                    </a:p>
                  </a:txBody>
                  <a:tcPr/>
                </a:tc>
                <a:extLst>
                  <a:ext uri="{0D108BD9-81ED-4DB2-BD59-A6C34878D82A}">
                    <a16:rowId xmlns:a16="http://schemas.microsoft.com/office/drawing/2014/main" val="10000"/>
                  </a:ext>
                </a:extLst>
              </a:tr>
              <a:tr h="9449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400" i="1" dirty="0"/>
                        <a:t>James </a:t>
                      </a:r>
                      <a:r>
                        <a:rPr lang="en-AU" sz="1400" i="1" dirty="0" err="1"/>
                        <a:t>Mawhinney</a:t>
                      </a:r>
                      <a:endParaRPr lang="en-AU" sz="1400" i="1" dirty="0"/>
                    </a:p>
                    <a:p>
                      <a:pPr marL="0" marR="0" indent="0" algn="ctr" defTabSz="914400" rtl="0" eaLnBrk="1" fontAlgn="auto" latinLnBrk="0" hangingPunct="1">
                        <a:lnSpc>
                          <a:spcPct val="100000"/>
                        </a:lnSpc>
                        <a:spcBef>
                          <a:spcPts val="0"/>
                        </a:spcBef>
                        <a:spcAft>
                          <a:spcPts val="0"/>
                        </a:spcAft>
                        <a:buClrTx/>
                        <a:buSzTx/>
                        <a:buFontTx/>
                        <a:buNone/>
                        <a:tabLst/>
                        <a:defRPr/>
                      </a:pPr>
                      <a:r>
                        <a:rPr lang="en-AU" sz="1100" b="1" i="1" dirty="0"/>
                        <a:t>Managing</a:t>
                      </a:r>
                      <a:r>
                        <a:rPr lang="en-AU" sz="1100" b="1" i="1" baseline="0" dirty="0"/>
                        <a:t> Director</a:t>
                      </a:r>
                      <a:br>
                        <a:rPr lang="en-AU" sz="1100" i="1" dirty="0"/>
                      </a:br>
                      <a:r>
                        <a:rPr lang="en-AU" sz="1100" i="0" dirty="0"/>
                        <a:t>(</a:t>
                      </a:r>
                      <a:r>
                        <a:rPr lang="en-AU" sz="1100" kern="1200" baseline="0" dirty="0">
                          <a:solidFill>
                            <a:schemeClr val="dk1"/>
                          </a:solidFill>
                          <a:latin typeface="+mn-lt"/>
                          <a:ea typeface="+mn-ea"/>
                          <a:cs typeface="+mn-cs"/>
                          <a:hlinkClick r:id="rId2"/>
                        </a:rPr>
                        <a:t>View LinkedIn Profile</a:t>
                      </a:r>
                      <a:r>
                        <a:rPr lang="en-AU" sz="1100" kern="1200" baseline="0" dirty="0">
                          <a:solidFill>
                            <a:schemeClr val="dk1"/>
                          </a:solidFill>
                          <a:latin typeface="+mn-lt"/>
                          <a:ea typeface="+mn-ea"/>
                          <a:cs typeface="+mn-cs"/>
                        </a:rPr>
                        <a:t>)</a:t>
                      </a:r>
                      <a:endParaRPr lang="en-AU" sz="1100" i="1" dirty="0"/>
                    </a:p>
                  </a:txBody>
                  <a:tcPr/>
                </a:tc>
                <a:tc>
                  <a:txBody>
                    <a:bodyPr/>
                    <a:lstStyle/>
                    <a:p>
                      <a:pPr algn="ctr"/>
                      <a:r>
                        <a:rPr lang="en-AU" sz="1400" i="1" dirty="0" err="1"/>
                        <a:t>Qaseem</a:t>
                      </a:r>
                      <a:r>
                        <a:rPr lang="en-AU" sz="1400" i="1" baseline="0" dirty="0"/>
                        <a:t> Ansari</a:t>
                      </a:r>
                    </a:p>
                    <a:p>
                      <a:pPr algn="ctr"/>
                      <a:r>
                        <a:rPr lang="en-AU" sz="1100" b="1" i="1" baseline="0" dirty="0"/>
                        <a:t>Managing Partner</a:t>
                      </a:r>
                      <a:br>
                        <a:rPr lang="en-AU" sz="1100" i="1" dirty="0"/>
                      </a:br>
                      <a:r>
                        <a:rPr lang="en-AU" sz="1100" i="0" dirty="0"/>
                        <a:t>(</a:t>
                      </a:r>
                      <a:r>
                        <a:rPr lang="en-AU" sz="1100" kern="1200" baseline="0" dirty="0">
                          <a:solidFill>
                            <a:schemeClr val="dk1"/>
                          </a:solidFill>
                          <a:latin typeface="+mn-lt"/>
                          <a:ea typeface="+mn-ea"/>
                          <a:cs typeface="+mn-cs"/>
                          <a:hlinkClick r:id="rId3"/>
                        </a:rPr>
                        <a:t>View LinkedIn Profile</a:t>
                      </a:r>
                      <a:r>
                        <a:rPr lang="en-AU" sz="1100" kern="1200" baseline="0" dirty="0">
                          <a:solidFill>
                            <a:schemeClr val="dk1"/>
                          </a:solidFill>
                          <a:latin typeface="+mn-lt"/>
                          <a:ea typeface="+mn-ea"/>
                          <a:cs typeface="+mn-cs"/>
                        </a:rPr>
                        <a:t>)</a:t>
                      </a:r>
                      <a:endParaRPr lang="en-AU" sz="1100" i="1" dirty="0"/>
                    </a:p>
                    <a:p>
                      <a:pPr algn="ctr"/>
                      <a:endParaRPr lang="en-AU" sz="1100" i="1" dirty="0"/>
                    </a:p>
                  </a:txBody>
                  <a:tcPr/>
                </a:tc>
                <a:tc>
                  <a:txBody>
                    <a:bodyPr/>
                    <a:lstStyle/>
                    <a:p>
                      <a:pPr algn="ctr"/>
                      <a:r>
                        <a:rPr lang="en-AU" sz="1400" i="1" dirty="0"/>
                        <a:t>Hamza</a:t>
                      </a:r>
                      <a:r>
                        <a:rPr lang="en-AU" sz="1400" i="1" baseline="0" dirty="0"/>
                        <a:t> Habib </a:t>
                      </a:r>
                    </a:p>
                    <a:p>
                      <a:pPr algn="ctr"/>
                      <a:r>
                        <a:rPr lang="en-AU" sz="1100" b="1" i="1" baseline="0" dirty="0"/>
                        <a:t>Senior Account Manager</a:t>
                      </a:r>
                      <a:endParaRPr lang="en-AU" sz="1400" b="1" i="1" baseline="0" dirty="0"/>
                    </a:p>
                    <a:p>
                      <a:pPr algn="ctr"/>
                      <a:r>
                        <a:rPr lang="en-AU" sz="1300" i="0" baseline="0" dirty="0"/>
                        <a:t>(</a:t>
                      </a:r>
                      <a:r>
                        <a:rPr lang="en-AU" sz="1100" kern="1200" baseline="0" dirty="0">
                          <a:solidFill>
                            <a:schemeClr val="dk1"/>
                          </a:solidFill>
                          <a:latin typeface="+mn-lt"/>
                          <a:ea typeface="+mn-ea"/>
                          <a:cs typeface="+mn-cs"/>
                          <a:hlinkClick r:id="rId4"/>
                        </a:rPr>
                        <a:t>View LinkedIn Profile</a:t>
                      </a:r>
                      <a:r>
                        <a:rPr lang="en-AU" sz="1100" kern="1200" baseline="0" dirty="0">
                          <a:solidFill>
                            <a:schemeClr val="dk1"/>
                          </a:solidFill>
                          <a:latin typeface="+mn-lt"/>
                          <a:ea typeface="+mn-ea"/>
                          <a:cs typeface="+mn-cs"/>
                        </a:rPr>
                        <a:t>)</a:t>
                      </a:r>
                      <a:endParaRPr lang="en-AU" sz="1100" i="1" dirty="0"/>
                    </a:p>
                    <a:p>
                      <a:pPr algn="ctr"/>
                      <a:endParaRPr lang="en-AU" sz="1100" i="1" dirty="0"/>
                    </a:p>
                  </a:txBody>
                  <a:tcPr/>
                </a:tc>
                <a:tc>
                  <a:txBody>
                    <a:bodyPr/>
                    <a:lstStyle/>
                    <a:p>
                      <a:pPr algn="ctr"/>
                      <a:r>
                        <a:rPr lang="en-AU" sz="1400" i="1" dirty="0"/>
                        <a:t>Andreas</a:t>
                      </a:r>
                      <a:r>
                        <a:rPr lang="en-AU" sz="1400" i="1" baseline="0" dirty="0"/>
                        <a:t> </a:t>
                      </a:r>
                      <a:r>
                        <a:rPr lang="en-AU" sz="1400" i="1" baseline="0" dirty="0" err="1"/>
                        <a:t>Mitas</a:t>
                      </a:r>
                      <a:endParaRPr lang="en-AU" sz="1400" i="1" baseline="0" dirty="0"/>
                    </a:p>
                    <a:p>
                      <a:pPr algn="ctr"/>
                      <a:r>
                        <a:rPr lang="en-AU" sz="1100" b="1" i="1" baseline="0" dirty="0"/>
                        <a:t>Senior Account Manager</a:t>
                      </a:r>
                    </a:p>
                    <a:p>
                      <a:pPr algn="ctr"/>
                      <a:r>
                        <a:rPr lang="en-AU" sz="1100" i="0" dirty="0"/>
                        <a:t>(</a:t>
                      </a:r>
                      <a:r>
                        <a:rPr lang="en-AU" sz="1100" i="0" dirty="0">
                          <a:hlinkClick r:id="rId5"/>
                        </a:rPr>
                        <a:t>View LinkedIn</a:t>
                      </a:r>
                      <a:r>
                        <a:rPr lang="en-AU" sz="1100" i="0" baseline="0" dirty="0">
                          <a:hlinkClick r:id="rId5"/>
                        </a:rPr>
                        <a:t> Profile</a:t>
                      </a:r>
                      <a:r>
                        <a:rPr lang="en-AU" sz="1100" i="0" baseline="0" dirty="0"/>
                        <a:t>)</a:t>
                      </a:r>
                      <a:endParaRPr lang="en-AU" sz="1100" i="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400" i="1" kern="1200" dirty="0">
                          <a:solidFill>
                            <a:schemeClr val="dk1"/>
                          </a:solidFill>
                          <a:latin typeface="+mn-lt"/>
                          <a:ea typeface="+mn-ea"/>
                          <a:cs typeface="+mn-cs"/>
                        </a:rPr>
                        <a:t>Warren Hardy</a:t>
                      </a:r>
                    </a:p>
                    <a:p>
                      <a:pPr marL="0" marR="0" lvl="0" indent="0" algn="ctr" defTabSz="914400" rtl="0" eaLnBrk="1" fontAlgn="auto" latinLnBrk="0" hangingPunct="1">
                        <a:lnSpc>
                          <a:spcPct val="100000"/>
                        </a:lnSpc>
                        <a:spcBef>
                          <a:spcPts val="0"/>
                        </a:spcBef>
                        <a:spcAft>
                          <a:spcPts val="0"/>
                        </a:spcAft>
                        <a:buClrTx/>
                        <a:buSzTx/>
                        <a:buFontTx/>
                        <a:buNone/>
                        <a:tabLst/>
                        <a:defRPr/>
                      </a:pPr>
                      <a:r>
                        <a:rPr lang="en-AU" sz="1100" b="1" i="1" baseline="0" dirty="0"/>
                        <a:t>Senior Advisor &amp; UK Representative</a:t>
                      </a:r>
                      <a:endParaRPr lang="en-AU" sz="1100" i="0" dirty="0"/>
                    </a:p>
                    <a:p>
                      <a:pPr marL="0" marR="0" indent="0" algn="ctr" defTabSz="914400" rtl="0" eaLnBrk="1" fontAlgn="auto" latinLnBrk="0" hangingPunct="1">
                        <a:lnSpc>
                          <a:spcPct val="100000"/>
                        </a:lnSpc>
                        <a:spcBef>
                          <a:spcPts val="0"/>
                        </a:spcBef>
                        <a:spcAft>
                          <a:spcPts val="0"/>
                        </a:spcAft>
                        <a:buClrTx/>
                        <a:buSzTx/>
                        <a:buFontTx/>
                        <a:buNone/>
                        <a:tabLst/>
                        <a:defRPr/>
                      </a:pPr>
                      <a:r>
                        <a:rPr lang="en-AU" sz="1100" i="0" dirty="0"/>
                        <a:t>(</a:t>
                      </a:r>
                      <a:r>
                        <a:rPr lang="en-AU" sz="1100" i="0" dirty="0">
                          <a:hlinkClick r:id="rId6"/>
                        </a:rPr>
                        <a:t>View</a:t>
                      </a:r>
                      <a:r>
                        <a:rPr lang="en-AU" sz="1100" i="0" baseline="0" dirty="0">
                          <a:hlinkClick r:id="rId6"/>
                        </a:rPr>
                        <a:t> LinkedIn Profile</a:t>
                      </a:r>
                      <a:r>
                        <a:rPr lang="en-AU" sz="1100" i="0" baseline="0" dirty="0"/>
                        <a:t>)</a:t>
                      </a:r>
                      <a:endParaRPr lang="en-AU" sz="1100" i="0" dirty="0"/>
                    </a:p>
                  </a:txBody>
                  <a:tcPr/>
                </a:tc>
                <a:tc>
                  <a:txBody>
                    <a:bodyPr/>
                    <a:lstStyle/>
                    <a:p>
                      <a:pPr algn="ctr"/>
                      <a:r>
                        <a:rPr lang="en-AU" sz="1400" i="1" kern="1200" dirty="0">
                          <a:solidFill>
                            <a:schemeClr val="dk1"/>
                          </a:solidFill>
                          <a:latin typeface="+mn-lt"/>
                          <a:ea typeface="+mn-ea"/>
                          <a:cs typeface="+mn-cs"/>
                        </a:rPr>
                        <a:t>Ian Sanderson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AU" sz="1100" b="1" i="1" baseline="0" dirty="0"/>
                        <a:t>General Counsel</a:t>
                      </a:r>
                      <a:endParaRPr lang="en-AU" sz="1100" i="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AU" sz="1100" i="0" dirty="0"/>
                        <a:t>(</a:t>
                      </a:r>
                      <a:r>
                        <a:rPr lang="en-AU" sz="1100" i="0" dirty="0">
                          <a:hlinkClick r:id="rId7"/>
                        </a:rPr>
                        <a:t>View</a:t>
                      </a:r>
                      <a:r>
                        <a:rPr lang="en-AU" sz="1100" i="0" baseline="0" dirty="0">
                          <a:hlinkClick r:id="rId7"/>
                        </a:rPr>
                        <a:t> LinkedIn Profile</a:t>
                      </a:r>
                      <a:r>
                        <a:rPr lang="en-AU" sz="1100" i="0" baseline="0" dirty="0"/>
                        <a:t>)</a:t>
                      </a:r>
                    </a:p>
                    <a:p>
                      <a:pPr algn="ctr"/>
                      <a:endParaRPr lang="en-AU" sz="1100" i="0" dirty="0"/>
                    </a:p>
                  </a:txBody>
                  <a:tcPr/>
                </a:tc>
                <a:tc>
                  <a:txBody>
                    <a:bodyPr/>
                    <a:lstStyle/>
                    <a:p>
                      <a:pPr algn="ctr"/>
                      <a:r>
                        <a:rPr lang="en-AU" sz="1400" i="1" kern="1200" dirty="0">
                          <a:solidFill>
                            <a:schemeClr val="dk1"/>
                          </a:solidFill>
                          <a:latin typeface="+mn-lt"/>
                          <a:ea typeface="+mn-ea"/>
                          <a:cs typeface="+mn-cs"/>
                        </a:rPr>
                        <a:t>Martha </a:t>
                      </a:r>
                      <a:r>
                        <a:rPr lang="en-AU" sz="1400" i="1" kern="1200" dirty="0" err="1">
                          <a:solidFill>
                            <a:schemeClr val="dk1"/>
                          </a:solidFill>
                          <a:latin typeface="+mn-lt"/>
                          <a:ea typeface="+mn-ea"/>
                          <a:cs typeface="+mn-cs"/>
                        </a:rPr>
                        <a:t>Koeswibowo</a:t>
                      </a:r>
                      <a:endParaRPr lang="en-AU" sz="1400" i="1" kern="1200" dirty="0">
                        <a:solidFill>
                          <a:schemeClr val="dk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AU" sz="1100" b="1" i="1" baseline="0" dirty="0"/>
                        <a:t>Finance Manager</a:t>
                      </a:r>
                      <a:endParaRPr lang="en-AU" sz="1100" i="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AU" sz="1100" i="0" dirty="0"/>
                        <a:t>(</a:t>
                      </a:r>
                      <a:r>
                        <a:rPr lang="en-AU" sz="1100" i="0" dirty="0">
                          <a:hlinkClick r:id="rId8"/>
                        </a:rPr>
                        <a:t>View</a:t>
                      </a:r>
                      <a:r>
                        <a:rPr lang="en-AU" sz="1100" i="0" baseline="0" dirty="0">
                          <a:hlinkClick r:id="rId8"/>
                        </a:rPr>
                        <a:t> LinkedIn Profile</a:t>
                      </a:r>
                      <a:r>
                        <a:rPr lang="en-AU" sz="1100" i="0" baseline="0" dirty="0"/>
                        <a:t>)</a:t>
                      </a:r>
                    </a:p>
                  </a:txBody>
                  <a:tcPr/>
                </a:tc>
                <a:extLst>
                  <a:ext uri="{0D108BD9-81ED-4DB2-BD59-A6C34878D82A}">
                    <a16:rowId xmlns:a16="http://schemas.microsoft.com/office/drawing/2014/main" val="10001"/>
                  </a:ext>
                </a:extLst>
              </a:tr>
              <a:tr h="2641518">
                <a:tc>
                  <a:txBody>
                    <a:bodyPr/>
                    <a:lstStyle/>
                    <a:p>
                      <a:pPr marL="285750" lvl="0" indent="-285750">
                        <a:spcBef>
                          <a:spcPts val="200"/>
                        </a:spcBef>
                        <a:spcAft>
                          <a:spcPts val="400"/>
                        </a:spcAft>
                        <a:buFont typeface="Arial" panose="020B0604020202020204" pitchFamily="34" charset="0"/>
                        <a:buChar char="•"/>
                      </a:pPr>
                      <a:r>
                        <a:rPr lang="en-AU" sz="1050" kern="1200" baseline="0" dirty="0">
                          <a:solidFill>
                            <a:schemeClr val="dk1"/>
                          </a:solidFill>
                          <a:latin typeface="+mn-lt"/>
                          <a:ea typeface="+mn-ea"/>
                          <a:cs typeface="+mn-cs"/>
                        </a:rPr>
                        <a:t>Former CEO &amp; Managing Director of ASX-listed company</a:t>
                      </a:r>
                    </a:p>
                    <a:p>
                      <a:pPr marL="285750" lvl="0" indent="-285750">
                        <a:spcBef>
                          <a:spcPts val="200"/>
                        </a:spcBef>
                        <a:spcAft>
                          <a:spcPts val="400"/>
                        </a:spcAft>
                        <a:buFont typeface="Arial" panose="020B0604020202020204" pitchFamily="34" charset="0"/>
                        <a:buChar char="•"/>
                      </a:pPr>
                      <a:r>
                        <a:rPr lang="en-AU" sz="1050" kern="1200" baseline="0" dirty="0">
                          <a:solidFill>
                            <a:schemeClr val="dk1"/>
                          </a:solidFill>
                          <a:latin typeface="+mn-lt"/>
                          <a:ea typeface="+mn-ea"/>
                          <a:cs typeface="+mn-cs"/>
                        </a:rPr>
                        <a:t>Extensive international investment experience</a:t>
                      </a:r>
                    </a:p>
                    <a:p>
                      <a:pPr marL="285750" lvl="0" indent="-285750">
                        <a:spcBef>
                          <a:spcPts val="200"/>
                        </a:spcBef>
                        <a:spcAft>
                          <a:spcPts val="400"/>
                        </a:spcAft>
                        <a:buFont typeface="Arial" panose="020B0604020202020204" pitchFamily="34" charset="0"/>
                        <a:buChar char="•"/>
                      </a:pPr>
                      <a:r>
                        <a:rPr lang="en-AU" sz="1050" kern="1200" baseline="0" dirty="0">
                          <a:solidFill>
                            <a:schemeClr val="dk1"/>
                          </a:solidFill>
                          <a:latin typeface="+mn-lt"/>
                          <a:ea typeface="+mn-ea"/>
                          <a:cs typeface="+mn-cs"/>
                        </a:rPr>
                        <a:t>Bachelor of Laws, Bachelor of Commerce (Investment Finance Major)</a:t>
                      </a:r>
                    </a:p>
                    <a:p>
                      <a:pPr marL="285750" lvl="0" indent="-285750">
                        <a:spcBef>
                          <a:spcPts val="200"/>
                        </a:spcBef>
                        <a:spcAft>
                          <a:spcPts val="400"/>
                        </a:spcAft>
                        <a:buFont typeface="Arial" panose="020B0604020202020204" pitchFamily="34" charset="0"/>
                        <a:buChar char="•"/>
                      </a:pPr>
                      <a:r>
                        <a:rPr lang="en-AU" sz="1050" kern="1200" baseline="0" dirty="0">
                          <a:solidFill>
                            <a:schemeClr val="dk1"/>
                          </a:solidFill>
                          <a:latin typeface="+mn-lt"/>
                          <a:ea typeface="+mn-ea"/>
                          <a:cs typeface="+mn-cs"/>
                        </a:rPr>
                        <a:t>Winner 2013 40 Under 40 Award</a:t>
                      </a:r>
                    </a:p>
                    <a:p>
                      <a:pPr marL="285750" lvl="0" indent="-285750">
                        <a:spcBef>
                          <a:spcPts val="200"/>
                        </a:spcBef>
                        <a:spcAft>
                          <a:spcPts val="400"/>
                        </a:spcAft>
                        <a:buFont typeface="Arial" panose="020B0604020202020204" pitchFamily="34" charset="0"/>
                        <a:buChar char="•"/>
                      </a:pPr>
                      <a:r>
                        <a:rPr lang="en-AU" sz="1050" kern="1200" baseline="0" dirty="0">
                          <a:solidFill>
                            <a:schemeClr val="dk1"/>
                          </a:solidFill>
                          <a:latin typeface="+mn-lt"/>
                          <a:ea typeface="+mn-ea"/>
                          <a:cs typeface="+mn-cs"/>
                        </a:rPr>
                        <a:t>Founder of The Public Listing Co.</a:t>
                      </a:r>
                    </a:p>
                  </a:txBody>
                  <a:tcPr/>
                </a:tc>
                <a:tc>
                  <a:txBody>
                    <a:bodyPr/>
                    <a:lstStyle/>
                    <a:p>
                      <a:pPr marL="285750" lvl="0" indent="-285750">
                        <a:spcBef>
                          <a:spcPts val="200"/>
                        </a:spcBef>
                        <a:spcAft>
                          <a:spcPts val="400"/>
                        </a:spcAft>
                        <a:buFont typeface="Arial" panose="020B0604020202020204" pitchFamily="34" charset="0"/>
                        <a:buChar char="•"/>
                      </a:pPr>
                      <a:r>
                        <a:rPr lang="en-AU" sz="1050" kern="1200" baseline="0" dirty="0">
                          <a:solidFill>
                            <a:schemeClr val="dk1"/>
                          </a:solidFill>
                          <a:latin typeface="+mn-lt"/>
                          <a:ea typeface="+mn-ea"/>
                          <a:cs typeface="+mn-cs"/>
                        </a:rPr>
                        <a:t>Former business owner &amp; operator</a:t>
                      </a:r>
                    </a:p>
                    <a:p>
                      <a:pPr marL="285750" lvl="0" indent="-285750">
                        <a:spcBef>
                          <a:spcPts val="200"/>
                        </a:spcBef>
                        <a:spcAft>
                          <a:spcPts val="400"/>
                        </a:spcAft>
                        <a:buFont typeface="Arial" panose="020B0604020202020204" pitchFamily="34" charset="0"/>
                        <a:buChar char="•"/>
                      </a:pPr>
                      <a:r>
                        <a:rPr lang="en-AU" sz="1050" kern="1200" baseline="0" dirty="0">
                          <a:solidFill>
                            <a:schemeClr val="dk1"/>
                          </a:solidFill>
                          <a:latin typeface="+mn-lt"/>
                          <a:ea typeface="+mn-ea"/>
                          <a:cs typeface="+mn-cs"/>
                        </a:rPr>
                        <a:t>Manages day-to-day operations relating to investors</a:t>
                      </a:r>
                    </a:p>
                    <a:p>
                      <a:pPr marL="285750" lvl="0" indent="-285750">
                        <a:spcBef>
                          <a:spcPts val="200"/>
                        </a:spcBef>
                        <a:spcAft>
                          <a:spcPts val="400"/>
                        </a:spcAft>
                        <a:buFont typeface="Arial" panose="020B0604020202020204" pitchFamily="34" charset="0"/>
                        <a:buChar char="•"/>
                      </a:pPr>
                      <a:r>
                        <a:rPr lang="en-AU" sz="1050" kern="1200" baseline="0" dirty="0">
                          <a:solidFill>
                            <a:schemeClr val="dk1"/>
                          </a:solidFill>
                          <a:latin typeface="+mn-lt"/>
                          <a:ea typeface="+mn-ea"/>
                          <a:cs typeface="+mn-cs"/>
                        </a:rPr>
                        <a:t>Specialist in digital strategies for business operations</a:t>
                      </a:r>
                    </a:p>
                    <a:p>
                      <a:pPr marL="285750" lvl="0" indent="-285750">
                        <a:spcBef>
                          <a:spcPts val="200"/>
                        </a:spcBef>
                        <a:spcAft>
                          <a:spcPts val="400"/>
                        </a:spcAft>
                        <a:buFont typeface="Arial" panose="020B0604020202020204" pitchFamily="34" charset="0"/>
                        <a:buChar char="•"/>
                      </a:pPr>
                      <a:r>
                        <a:rPr lang="en-AU" sz="1050" kern="1200" baseline="0" dirty="0">
                          <a:solidFill>
                            <a:schemeClr val="dk1"/>
                          </a:solidFill>
                          <a:latin typeface="+mn-lt"/>
                          <a:ea typeface="+mn-ea"/>
                          <a:cs typeface="+mn-cs"/>
                        </a:rPr>
                        <a:t>BSc Psychology </a:t>
                      </a:r>
                      <a:r>
                        <a:rPr lang="en-US" sz="1050" kern="1200" baseline="0" dirty="0">
                          <a:solidFill>
                            <a:schemeClr val="dk1"/>
                          </a:solidFill>
                          <a:latin typeface="+mn-lt"/>
                          <a:ea typeface="+mn-ea"/>
                          <a:cs typeface="+mn-cs"/>
                        </a:rPr>
                        <a:t>–</a:t>
                      </a:r>
                      <a:r>
                        <a:rPr lang="en-AU" sz="1050" kern="1200" baseline="0" dirty="0">
                          <a:solidFill>
                            <a:schemeClr val="dk1"/>
                          </a:solidFill>
                          <a:latin typeface="+mn-lt"/>
                          <a:ea typeface="+mn-ea"/>
                          <a:cs typeface="+mn-cs"/>
                        </a:rPr>
                        <a:t> B.Eng. Bio-Medical Engineering and Applied Physics</a:t>
                      </a:r>
                    </a:p>
                    <a:p>
                      <a:pPr marL="285750" lvl="0" indent="-285750">
                        <a:spcBef>
                          <a:spcPts val="200"/>
                        </a:spcBef>
                        <a:spcAft>
                          <a:spcPts val="400"/>
                        </a:spcAft>
                        <a:buFont typeface="Arial" panose="020B0604020202020204" pitchFamily="34" charset="0"/>
                        <a:buChar char="•"/>
                      </a:pPr>
                      <a:endParaRPr lang="en-AU" sz="1050" kern="1200" baseline="0" dirty="0">
                        <a:solidFill>
                          <a:schemeClr val="dk1"/>
                        </a:solidFill>
                        <a:latin typeface="+mn-lt"/>
                        <a:ea typeface="+mn-ea"/>
                        <a:cs typeface="+mn-cs"/>
                      </a:endParaRPr>
                    </a:p>
                  </a:txBody>
                  <a:tcPr/>
                </a:tc>
                <a:tc>
                  <a:txBody>
                    <a:bodyPr/>
                    <a:lstStyle/>
                    <a:p>
                      <a:pPr marL="285750" indent="-285750">
                        <a:spcBef>
                          <a:spcPts val="200"/>
                        </a:spcBef>
                        <a:spcAft>
                          <a:spcPts val="400"/>
                        </a:spcAft>
                        <a:buFont typeface="Arial"/>
                        <a:buChar char="•"/>
                      </a:pPr>
                      <a:r>
                        <a:rPr lang="en-US" sz="1050" kern="1200" baseline="0" dirty="0">
                          <a:solidFill>
                            <a:schemeClr val="dk1"/>
                          </a:solidFill>
                          <a:latin typeface="+mn-lt"/>
                          <a:ea typeface="+mn-ea"/>
                          <a:cs typeface="+mn-cs"/>
                        </a:rPr>
                        <a:t>10+ years financial services experience</a:t>
                      </a:r>
                    </a:p>
                    <a:p>
                      <a:pPr marL="285750" indent="-285750">
                        <a:spcBef>
                          <a:spcPts val="200"/>
                        </a:spcBef>
                        <a:spcAft>
                          <a:spcPts val="400"/>
                        </a:spcAft>
                        <a:buFont typeface="Arial"/>
                        <a:buChar char="•"/>
                      </a:pPr>
                      <a:r>
                        <a:rPr lang="en-US" sz="1050" kern="1200" baseline="0" dirty="0">
                          <a:solidFill>
                            <a:schemeClr val="dk1"/>
                          </a:solidFill>
                          <a:latin typeface="+mn-lt"/>
                          <a:ea typeface="+mn-ea"/>
                          <a:cs typeface="+mn-cs"/>
                        </a:rPr>
                        <a:t>Former Stockbroker for leading Australian broking firm</a:t>
                      </a:r>
                    </a:p>
                    <a:p>
                      <a:pPr marL="285750" indent="-285750">
                        <a:spcBef>
                          <a:spcPts val="200"/>
                        </a:spcBef>
                        <a:spcAft>
                          <a:spcPts val="400"/>
                        </a:spcAft>
                        <a:buFont typeface="Arial" panose="020B0604020202020204" pitchFamily="34" charset="0"/>
                        <a:buChar char="•"/>
                      </a:pPr>
                      <a:r>
                        <a:rPr lang="en-US" sz="1050" kern="1200" baseline="0" dirty="0">
                          <a:solidFill>
                            <a:schemeClr val="dk1"/>
                          </a:solidFill>
                          <a:latin typeface="+mn-lt"/>
                          <a:ea typeface="+mn-ea"/>
                          <a:cs typeface="+mn-cs"/>
                        </a:rPr>
                        <a:t>Works with new and existing investors</a:t>
                      </a:r>
                    </a:p>
                    <a:p>
                      <a:pPr marL="285750" indent="-285750">
                        <a:spcBef>
                          <a:spcPts val="200"/>
                        </a:spcBef>
                        <a:spcAft>
                          <a:spcPts val="400"/>
                        </a:spcAft>
                        <a:buFont typeface="Arial" panose="020B0604020202020204" pitchFamily="34" charset="0"/>
                        <a:buChar char="•"/>
                      </a:pPr>
                      <a:r>
                        <a:rPr lang="en-US" sz="1050" kern="1200" baseline="0" dirty="0">
                          <a:solidFill>
                            <a:schemeClr val="dk1"/>
                          </a:solidFill>
                          <a:latin typeface="+mn-lt"/>
                          <a:ea typeface="+mn-ea"/>
                          <a:cs typeface="+mn-cs"/>
                        </a:rPr>
                        <a:t>Sources new investment opportunities </a:t>
                      </a:r>
                    </a:p>
                    <a:p>
                      <a:pPr marL="285750" lvl="0" indent="-285750">
                        <a:spcBef>
                          <a:spcPts val="200"/>
                        </a:spcBef>
                        <a:spcAft>
                          <a:spcPts val="400"/>
                        </a:spcAft>
                        <a:buFont typeface="Arial" panose="020B0604020202020204" pitchFamily="34" charset="0"/>
                        <a:buChar char="•"/>
                      </a:pPr>
                      <a:endParaRPr lang="en-AU" sz="1050" kern="1200" baseline="0" dirty="0">
                        <a:solidFill>
                          <a:schemeClr val="dk1"/>
                        </a:solidFill>
                        <a:latin typeface="+mn-lt"/>
                        <a:ea typeface="+mn-ea"/>
                        <a:cs typeface="+mn-cs"/>
                      </a:endParaRPr>
                    </a:p>
                  </a:txBody>
                  <a:tcPr/>
                </a:tc>
                <a:tc>
                  <a:txBody>
                    <a:bodyPr/>
                    <a:lstStyle/>
                    <a:p>
                      <a:pPr marL="285750" lvl="0" indent="-285750" algn="l" defTabSz="914400" rtl="0" eaLnBrk="1" latinLnBrk="0" hangingPunct="1">
                        <a:spcBef>
                          <a:spcPts val="200"/>
                        </a:spcBef>
                        <a:spcAft>
                          <a:spcPts val="400"/>
                        </a:spcAft>
                        <a:buFont typeface="Arial"/>
                        <a:buChar char="•"/>
                      </a:pPr>
                      <a:r>
                        <a:rPr lang="en-AU" sz="1050" kern="1200" baseline="0" dirty="0">
                          <a:solidFill>
                            <a:schemeClr val="dk1"/>
                          </a:solidFill>
                          <a:latin typeface="+mn-lt"/>
                          <a:ea typeface="+mn-ea"/>
                          <a:cs typeface="+mn-cs"/>
                        </a:rPr>
                        <a:t>Financial Conduct Authority (FCA) regulated professional</a:t>
                      </a:r>
                    </a:p>
                    <a:p>
                      <a:pPr marL="285750" lvl="0" indent="-285750" algn="l" defTabSz="914400" rtl="0" eaLnBrk="1" latinLnBrk="0" hangingPunct="1">
                        <a:spcBef>
                          <a:spcPts val="200"/>
                        </a:spcBef>
                        <a:spcAft>
                          <a:spcPts val="400"/>
                        </a:spcAft>
                        <a:buFont typeface="Arial"/>
                        <a:buChar char="•"/>
                      </a:pPr>
                      <a:r>
                        <a:rPr lang="en-AU" sz="1050" kern="1200" baseline="0" dirty="0">
                          <a:solidFill>
                            <a:schemeClr val="dk1"/>
                          </a:solidFill>
                          <a:latin typeface="+mn-lt"/>
                          <a:ea typeface="+mn-ea"/>
                          <a:cs typeface="+mn-cs"/>
                        </a:rPr>
                        <a:t>Former Stockbroker &amp; Head of Equity Derivatives</a:t>
                      </a:r>
                    </a:p>
                    <a:p>
                      <a:pPr marL="285750" lvl="0" indent="-285750" algn="l" defTabSz="914400" rtl="0" eaLnBrk="1" latinLnBrk="0" hangingPunct="1">
                        <a:spcBef>
                          <a:spcPts val="200"/>
                        </a:spcBef>
                        <a:spcAft>
                          <a:spcPts val="400"/>
                        </a:spcAft>
                        <a:buFont typeface="Arial"/>
                        <a:buChar char="•"/>
                      </a:pPr>
                      <a:r>
                        <a:rPr lang="en-AU" sz="1050" kern="1200" baseline="0" dirty="0">
                          <a:solidFill>
                            <a:schemeClr val="dk1"/>
                          </a:solidFill>
                          <a:latin typeface="+mn-lt"/>
                          <a:ea typeface="+mn-ea"/>
                          <a:cs typeface="+mn-cs"/>
                        </a:rPr>
                        <a:t>Works with new and existing investors</a:t>
                      </a:r>
                    </a:p>
                    <a:p>
                      <a:pPr marL="285750" indent="-285750" algn="l" defTabSz="914400" rtl="0" eaLnBrk="1" latinLnBrk="0" hangingPunct="1">
                        <a:spcBef>
                          <a:spcPts val="200"/>
                        </a:spcBef>
                        <a:spcAft>
                          <a:spcPts val="400"/>
                        </a:spcAft>
                        <a:buFont typeface="Arial"/>
                        <a:buChar char="•"/>
                      </a:pPr>
                      <a:r>
                        <a:rPr lang="en-AU" sz="1050" kern="1200" baseline="0" dirty="0">
                          <a:solidFill>
                            <a:schemeClr val="dk1"/>
                          </a:solidFill>
                          <a:latin typeface="+mn-lt"/>
                          <a:ea typeface="+mn-ea"/>
                          <a:cs typeface="+mn-cs"/>
                        </a:rPr>
                        <a:t>Sources new investment opportunities </a:t>
                      </a:r>
                    </a:p>
                  </a:txBody>
                  <a:tcPr/>
                </a:tc>
                <a:tc>
                  <a:txBody>
                    <a:bodyPr/>
                    <a:lstStyle/>
                    <a:p>
                      <a:pPr marL="285750" lvl="0" indent="-285750" algn="l" defTabSz="914400" rtl="0" eaLnBrk="1" latinLnBrk="0" hangingPunct="1">
                        <a:lnSpc>
                          <a:spcPct val="100000"/>
                        </a:lnSpc>
                        <a:spcBef>
                          <a:spcPts val="200"/>
                        </a:spcBef>
                        <a:spcAft>
                          <a:spcPts val="400"/>
                        </a:spcAft>
                        <a:buFont typeface="Arial"/>
                        <a:buChar char="•"/>
                      </a:pPr>
                      <a:r>
                        <a:rPr lang="en-AU" sz="1050" kern="1200" baseline="0" dirty="0">
                          <a:solidFill>
                            <a:schemeClr val="dk1"/>
                          </a:solidFill>
                          <a:latin typeface="+mn-lt"/>
                          <a:ea typeface="+mn-ea"/>
                          <a:cs typeface="+mn-cs"/>
                        </a:rPr>
                        <a:t>Founder of European Telecom PLC (listed on LSE in 1996)</a:t>
                      </a:r>
                    </a:p>
                    <a:p>
                      <a:pPr marL="285750" lvl="0" indent="-285750" algn="l" defTabSz="914400" rtl="0" eaLnBrk="1" latinLnBrk="0" hangingPunct="1">
                        <a:lnSpc>
                          <a:spcPct val="100000"/>
                        </a:lnSpc>
                        <a:spcBef>
                          <a:spcPts val="200"/>
                        </a:spcBef>
                        <a:spcAft>
                          <a:spcPts val="400"/>
                        </a:spcAft>
                        <a:buFont typeface="Arial"/>
                        <a:buChar char="•"/>
                      </a:pPr>
                      <a:r>
                        <a:rPr lang="en-AU" sz="1050" kern="1200" baseline="0" dirty="0">
                          <a:solidFill>
                            <a:schemeClr val="dk1"/>
                          </a:solidFill>
                          <a:latin typeface="+mn-lt"/>
                          <a:ea typeface="+mn-ea"/>
                          <a:cs typeface="+mn-cs"/>
                        </a:rPr>
                        <a:t>Specialist in management consulting, due diligence &amp; stock market listings in London</a:t>
                      </a:r>
                    </a:p>
                    <a:p>
                      <a:pPr marL="285750" lvl="0" indent="-285750" algn="l" defTabSz="914400" rtl="0" eaLnBrk="1" latinLnBrk="0" hangingPunct="1">
                        <a:lnSpc>
                          <a:spcPct val="100000"/>
                        </a:lnSpc>
                        <a:spcBef>
                          <a:spcPts val="200"/>
                        </a:spcBef>
                        <a:spcAft>
                          <a:spcPts val="400"/>
                        </a:spcAft>
                        <a:buFont typeface="Arial"/>
                        <a:buChar char="•"/>
                      </a:pPr>
                      <a:r>
                        <a:rPr lang="en-AU" sz="1050" kern="1200" baseline="0" dirty="0">
                          <a:solidFill>
                            <a:schemeClr val="dk1"/>
                          </a:solidFill>
                          <a:latin typeface="+mn-lt"/>
                          <a:ea typeface="+mn-ea"/>
                          <a:cs typeface="+mn-cs"/>
                        </a:rPr>
                        <a:t>Provides pre-vetted investment opportunities</a:t>
                      </a:r>
                      <a:r>
                        <a:rPr lang="en-US" sz="1050" kern="1200" baseline="0" dirty="0">
                          <a:solidFill>
                            <a:schemeClr val="dk1"/>
                          </a:solidFill>
                          <a:latin typeface="+mn-lt"/>
                          <a:ea typeface="+mn-ea"/>
                          <a:cs typeface="+mn-cs"/>
                        </a:rPr>
                        <a:t> </a:t>
                      </a:r>
                    </a:p>
                  </a:txBody>
                  <a:tcPr/>
                </a:tc>
                <a:tc>
                  <a:txBody>
                    <a:bodyPr/>
                    <a:lstStyle/>
                    <a:p>
                      <a:pPr marL="285750" lvl="0" indent="-285750" algn="l" defTabSz="914400" rtl="0" eaLnBrk="1" latinLnBrk="0" hangingPunct="1">
                        <a:spcBef>
                          <a:spcPts val="200"/>
                        </a:spcBef>
                        <a:spcAft>
                          <a:spcPts val="400"/>
                        </a:spcAft>
                        <a:buFont typeface="Arial"/>
                        <a:buChar char="•"/>
                      </a:pPr>
                      <a:r>
                        <a:rPr lang="en-AU" sz="1050" kern="1200" baseline="0" dirty="0">
                          <a:solidFill>
                            <a:schemeClr val="dk1"/>
                          </a:solidFill>
                          <a:latin typeface="+mn-lt"/>
                          <a:ea typeface="+mn-ea"/>
                          <a:cs typeface="+mn-cs"/>
                        </a:rPr>
                        <a:t>20+ years’ experience in commercial law in private practice</a:t>
                      </a:r>
                    </a:p>
                    <a:p>
                      <a:pPr marL="285750" lvl="0" indent="-285750" algn="l" defTabSz="914400" rtl="0" eaLnBrk="1" latinLnBrk="0" hangingPunct="1">
                        <a:spcBef>
                          <a:spcPts val="200"/>
                        </a:spcBef>
                        <a:spcAft>
                          <a:spcPts val="400"/>
                        </a:spcAft>
                        <a:buFont typeface="Arial"/>
                        <a:buChar char="•"/>
                      </a:pPr>
                      <a:r>
                        <a:rPr lang="en-AU" sz="1050" kern="1200" baseline="0" dirty="0">
                          <a:solidFill>
                            <a:schemeClr val="dk1"/>
                          </a:solidFill>
                          <a:latin typeface="+mn-lt"/>
                          <a:ea typeface="+mn-ea"/>
                          <a:cs typeface="+mn-cs"/>
                        </a:rPr>
                        <a:t>10 years’ experience as company secretary and in-house counsel</a:t>
                      </a:r>
                    </a:p>
                    <a:p>
                      <a:pPr marL="285750" indent="-285750" algn="l" defTabSz="914400" rtl="0" eaLnBrk="1" latinLnBrk="0" hangingPunct="1">
                        <a:spcBef>
                          <a:spcPts val="200"/>
                        </a:spcBef>
                        <a:spcAft>
                          <a:spcPts val="400"/>
                        </a:spcAft>
                        <a:buFont typeface="Arial"/>
                        <a:buChar char="•"/>
                      </a:pPr>
                      <a:r>
                        <a:rPr lang="en-AU" sz="1050" kern="1200" baseline="0" dirty="0">
                          <a:solidFill>
                            <a:schemeClr val="dk1"/>
                          </a:solidFill>
                          <a:latin typeface="+mn-lt"/>
                          <a:ea typeface="+mn-ea"/>
                          <a:cs typeface="+mn-cs"/>
                        </a:rPr>
                        <a:t>Advises on compliance and legal requirements</a:t>
                      </a:r>
                    </a:p>
                  </a:txBody>
                  <a:tcPr/>
                </a:tc>
                <a:tc>
                  <a:txBody>
                    <a:bodyPr/>
                    <a:lstStyle/>
                    <a:p>
                      <a:pPr marL="285750" lvl="0" indent="-285750" algn="l" defTabSz="914400" rtl="0" eaLnBrk="1" latinLnBrk="0" hangingPunct="1">
                        <a:spcBef>
                          <a:spcPts val="200"/>
                        </a:spcBef>
                        <a:spcAft>
                          <a:spcPts val="400"/>
                        </a:spcAft>
                        <a:buFont typeface="Arial"/>
                        <a:buChar char="•"/>
                      </a:pPr>
                      <a:r>
                        <a:rPr lang="en-AU" sz="1050" kern="1200" baseline="0" dirty="0">
                          <a:solidFill>
                            <a:schemeClr val="dk1"/>
                          </a:solidFill>
                          <a:latin typeface="+mn-lt"/>
                          <a:ea typeface="+mn-ea"/>
                          <a:cs typeface="+mn-cs"/>
                        </a:rPr>
                        <a:t>CPA Qualified Accountant</a:t>
                      </a:r>
                    </a:p>
                    <a:p>
                      <a:pPr marL="285750" lvl="0" indent="-285750" algn="l" defTabSz="914400" rtl="0" eaLnBrk="1" latinLnBrk="0" hangingPunct="1">
                        <a:spcBef>
                          <a:spcPts val="200"/>
                        </a:spcBef>
                        <a:spcAft>
                          <a:spcPts val="400"/>
                        </a:spcAft>
                        <a:buFont typeface="Arial"/>
                        <a:buChar char="•"/>
                      </a:pPr>
                      <a:r>
                        <a:rPr lang="en-AU" sz="1050" kern="1200" baseline="0" dirty="0" err="1">
                          <a:solidFill>
                            <a:schemeClr val="dk1"/>
                          </a:solidFill>
                          <a:latin typeface="+mn-lt"/>
                          <a:ea typeface="+mn-ea"/>
                          <a:cs typeface="+mn-cs"/>
                        </a:rPr>
                        <a:t>Xero</a:t>
                      </a:r>
                      <a:r>
                        <a:rPr lang="en-AU" sz="1050" kern="1200" baseline="0" dirty="0">
                          <a:solidFill>
                            <a:schemeClr val="dk1"/>
                          </a:solidFill>
                          <a:latin typeface="+mn-lt"/>
                          <a:ea typeface="+mn-ea"/>
                          <a:cs typeface="+mn-cs"/>
                        </a:rPr>
                        <a:t> Certified Advisor</a:t>
                      </a:r>
                    </a:p>
                    <a:p>
                      <a:pPr marL="285750" indent="-285750" algn="l" defTabSz="914400" rtl="0" eaLnBrk="1" latinLnBrk="0" hangingPunct="1">
                        <a:spcBef>
                          <a:spcPts val="200"/>
                        </a:spcBef>
                        <a:spcAft>
                          <a:spcPts val="400"/>
                        </a:spcAft>
                        <a:buFont typeface="Arial"/>
                        <a:buChar char="•"/>
                      </a:pPr>
                      <a:r>
                        <a:rPr lang="en-AU" sz="1050" kern="1200" baseline="0" dirty="0">
                          <a:solidFill>
                            <a:schemeClr val="dk1"/>
                          </a:solidFill>
                          <a:latin typeface="+mn-lt"/>
                          <a:ea typeface="+mn-ea"/>
                          <a:cs typeface="+mn-cs"/>
                        </a:rPr>
                        <a:t>Manages IPO Capital’s finances </a:t>
                      </a:r>
                    </a:p>
                    <a:p>
                      <a:pPr marL="0" indent="0">
                        <a:buFont typeface="Arial"/>
                        <a:buNone/>
                      </a:pPr>
                      <a:endParaRPr lang="en-AU" sz="1050" kern="1200" baseline="0" dirty="0">
                        <a:solidFill>
                          <a:schemeClr val="dk1"/>
                        </a:solidFill>
                        <a:latin typeface="+mn-lt"/>
                        <a:ea typeface="+mn-ea"/>
                        <a:cs typeface="+mn-cs"/>
                      </a:endParaRPr>
                    </a:p>
                  </a:txBody>
                  <a:tcPr/>
                </a:tc>
                <a:extLst>
                  <a:ext uri="{0D108BD9-81ED-4DB2-BD59-A6C34878D82A}">
                    <a16:rowId xmlns:a16="http://schemas.microsoft.com/office/drawing/2014/main" val="2124202825"/>
                  </a:ext>
                </a:extLst>
              </a:tr>
            </a:tbl>
          </a:graphicData>
        </a:graphic>
      </p:graphicFrame>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40609" y="1578542"/>
            <a:ext cx="773050" cy="633362"/>
          </a:xfrm>
          <a:prstGeom prst="rect">
            <a:avLst/>
          </a:prstGeom>
        </p:spPr>
      </p:pic>
      <p:pic>
        <p:nvPicPr>
          <p:cNvPr id="5124" name="Picture 4"/>
          <p:cNvPicPr>
            <a:picLocks noChangeAspect="1"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a:off x="5839393" y="1587481"/>
            <a:ext cx="683785" cy="640712"/>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6"/>
          <p:cNvPicPr>
            <a:picLocks noChangeAspect="1" noChangeArrowheads="1"/>
          </p:cNvPicPr>
          <p:nvPr/>
        </p:nvPicPr>
        <p:blipFill>
          <a:blip r:embed="rId11" cstate="print">
            <a:extLst>
              <a:ext uri="{28A0092B-C50C-407E-A947-70E740481C1C}">
                <a14:useLocalDpi xmlns:a14="http://schemas.microsoft.com/office/drawing/2010/main" val="0"/>
              </a:ext>
            </a:extLst>
          </a:blip>
          <a:stretch>
            <a:fillRect/>
          </a:stretch>
        </p:blipFill>
        <p:spPr bwMode="auto">
          <a:xfrm>
            <a:off x="4203211" y="1569290"/>
            <a:ext cx="663079" cy="651867"/>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TextBox 13"/>
          <p:cNvSpPr txBox="1"/>
          <p:nvPr/>
        </p:nvSpPr>
        <p:spPr>
          <a:xfrm>
            <a:off x="436728" y="6482687"/>
            <a:ext cx="11477768" cy="307777"/>
          </a:xfrm>
          <a:prstGeom prst="rect">
            <a:avLst/>
          </a:prstGeom>
          <a:noFill/>
        </p:spPr>
        <p:txBody>
          <a:bodyPr wrap="square" rtlCol="0">
            <a:spAutoFit/>
          </a:bodyPr>
          <a:lstStyle/>
          <a:p>
            <a:r>
              <a:rPr lang="en-AU" sz="1400" dirty="0">
                <a:solidFill>
                  <a:schemeClr val="bg1"/>
                </a:solidFill>
              </a:rPr>
              <a:t>IPO Capital Pty Ltd ACN: 609 299 201     	                        Head Office: Suite 12.10 </a:t>
            </a:r>
            <a:r>
              <a:rPr lang="en-AU" sz="1400" dirty="0" err="1">
                <a:solidFill>
                  <a:schemeClr val="bg1"/>
                </a:solidFill>
              </a:rPr>
              <a:t>Aquavista</a:t>
            </a:r>
            <a:r>
              <a:rPr lang="en-AU" sz="1400" dirty="0">
                <a:solidFill>
                  <a:schemeClr val="bg1"/>
                </a:solidFill>
              </a:rPr>
              <a:t> Tower, 401 Docklands Dr, Docklands Melbourne 3008 VIC</a:t>
            </a:r>
          </a:p>
        </p:txBody>
      </p:sp>
      <p:cxnSp>
        <p:nvCxnSpPr>
          <p:cNvPr id="10" name="Straight Connector 9"/>
          <p:cNvCxnSpPr/>
          <p:nvPr/>
        </p:nvCxnSpPr>
        <p:spPr>
          <a:xfrm>
            <a:off x="1229710" y="1385606"/>
            <a:ext cx="100596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10273552" y="0"/>
            <a:ext cx="1689847" cy="1265432"/>
            <a:chOff x="2283862" y="3664137"/>
            <a:chExt cx="2447365" cy="1972989"/>
          </a:xfrm>
        </p:grpSpPr>
        <p:pic>
          <p:nvPicPr>
            <p:cNvPr id="17" name="Picture 16"/>
            <p:cNvPicPr>
              <a:picLocks noChangeAspect="1"/>
            </p:cNvPicPr>
            <p:nvPr/>
          </p:nvPicPr>
          <p:blipFill rotWithShape="1">
            <a:blip r:embed="rId12"/>
            <a:srcRect l="21337" t="51353" r="59853" b="42493"/>
            <a:stretch/>
          </p:blipFill>
          <p:spPr>
            <a:xfrm>
              <a:off x="2283862" y="5186960"/>
              <a:ext cx="2447365" cy="450166"/>
            </a:xfrm>
            <a:prstGeom prst="rect">
              <a:avLst/>
            </a:prstGeom>
          </p:spPr>
        </p:pic>
        <p:pic>
          <p:nvPicPr>
            <p:cNvPr id="18" name="Picture 17"/>
            <p:cNvPicPr>
              <a:picLocks noChangeAspect="1"/>
            </p:cNvPicPr>
            <p:nvPr/>
          </p:nvPicPr>
          <p:blipFill rotWithShape="1">
            <a:blip r:embed="rId12"/>
            <a:srcRect l="21337" t="31250" r="61467" b="49769"/>
            <a:stretch/>
          </p:blipFill>
          <p:spPr>
            <a:xfrm>
              <a:off x="2424952" y="3664137"/>
              <a:ext cx="2237356" cy="1388509"/>
            </a:xfrm>
            <a:prstGeom prst="rect">
              <a:avLst/>
            </a:prstGeom>
          </p:spPr>
        </p:pic>
      </p:grpSp>
      <p:pic>
        <p:nvPicPr>
          <p:cNvPr id="15" name="Picture 1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571078" y="1578542"/>
            <a:ext cx="631812" cy="633362"/>
          </a:xfrm>
          <a:prstGeom prst="rect">
            <a:avLst/>
          </a:prstGeom>
        </p:spPr>
      </p:pic>
      <p:pic>
        <p:nvPicPr>
          <p:cNvPr id="19" name="Picture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491855" y="1592643"/>
            <a:ext cx="612920" cy="612920"/>
          </a:xfrm>
          <a:prstGeom prst="rect">
            <a:avLst/>
          </a:prstGeom>
        </p:spPr>
      </p:pic>
      <p:pic>
        <p:nvPicPr>
          <p:cNvPr id="20" name="Picture 6"/>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9211067" y="1578654"/>
            <a:ext cx="513786" cy="660148"/>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Picture 4"/>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10744316" y="1587481"/>
            <a:ext cx="632882" cy="63288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843541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chemeClr val="accent1"/>
                </a:solidFill>
              </a:rPr>
              <a:t>Get Started</a:t>
            </a:r>
          </a:p>
        </p:txBody>
      </p:sp>
      <p:grpSp>
        <p:nvGrpSpPr>
          <p:cNvPr id="4" name="Group 3"/>
          <p:cNvGrpSpPr/>
          <p:nvPr/>
        </p:nvGrpSpPr>
        <p:grpSpPr>
          <a:xfrm>
            <a:off x="10273552" y="0"/>
            <a:ext cx="1689847" cy="1265432"/>
            <a:chOff x="2283862" y="3664137"/>
            <a:chExt cx="2447365" cy="1972989"/>
          </a:xfrm>
        </p:grpSpPr>
        <p:pic>
          <p:nvPicPr>
            <p:cNvPr id="5" name="Picture 4"/>
            <p:cNvPicPr>
              <a:picLocks noChangeAspect="1"/>
            </p:cNvPicPr>
            <p:nvPr/>
          </p:nvPicPr>
          <p:blipFill rotWithShape="1">
            <a:blip r:embed="rId2"/>
            <a:srcRect l="21337" t="51353" r="59853" b="42493"/>
            <a:stretch/>
          </p:blipFill>
          <p:spPr>
            <a:xfrm>
              <a:off x="2283862" y="5186960"/>
              <a:ext cx="2447365" cy="450166"/>
            </a:xfrm>
            <a:prstGeom prst="rect">
              <a:avLst/>
            </a:prstGeom>
          </p:spPr>
        </p:pic>
        <p:pic>
          <p:nvPicPr>
            <p:cNvPr id="6" name="Picture 5"/>
            <p:cNvPicPr>
              <a:picLocks noChangeAspect="1"/>
            </p:cNvPicPr>
            <p:nvPr/>
          </p:nvPicPr>
          <p:blipFill rotWithShape="1">
            <a:blip r:embed="rId2"/>
            <a:srcRect l="21337" t="31250" r="61467" b="49769"/>
            <a:stretch/>
          </p:blipFill>
          <p:spPr>
            <a:xfrm>
              <a:off x="2424952" y="3664137"/>
              <a:ext cx="2237356" cy="1388509"/>
            </a:xfrm>
            <a:prstGeom prst="rect">
              <a:avLst/>
            </a:prstGeom>
          </p:spPr>
        </p:pic>
      </p:grpSp>
      <p:sp>
        <p:nvSpPr>
          <p:cNvPr id="7" name="TextBox 6"/>
          <p:cNvSpPr txBox="1"/>
          <p:nvPr/>
        </p:nvSpPr>
        <p:spPr>
          <a:xfrm>
            <a:off x="436728" y="6482687"/>
            <a:ext cx="11477768" cy="307777"/>
          </a:xfrm>
          <a:prstGeom prst="rect">
            <a:avLst/>
          </a:prstGeom>
          <a:noFill/>
        </p:spPr>
        <p:txBody>
          <a:bodyPr wrap="square" rtlCol="0">
            <a:spAutoFit/>
          </a:bodyPr>
          <a:lstStyle/>
          <a:p>
            <a:r>
              <a:rPr lang="en-AU" sz="1400" dirty="0">
                <a:solidFill>
                  <a:schemeClr val="bg1"/>
                </a:solidFill>
              </a:rPr>
              <a:t>IPO Capital Pty Ltd ACN: 609 299 201     	                        Head Office: Suite 12.10 </a:t>
            </a:r>
            <a:r>
              <a:rPr lang="en-AU" sz="1400" dirty="0" err="1">
                <a:solidFill>
                  <a:schemeClr val="bg1"/>
                </a:solidFill>
              </a:rPr>
              <a:t>Aquavista</a:t>
            </a:r>
            <a:r>
              <a:rPr lang="en-AU" sz="1400" dirty="0">
                <a:solidFill>
                  <a:schemeClr val="bg1"/>
                </a:solidFill>
              </a:rPr>
              <a:t> Tower, 401 Docklands Dr, Docklands Melbourne 3008 VIC</a:t>
            </a:r>
          </a:p>
        </p:txBody>
      </p:sp>
      <p:sp>
        <p:nvSpPr>
          <p:cNvPr id="8" name="Content Placeholder 7"/>
          <p:cNvSpPr>
            <a:spLocks noGrp="1"/>
          </p:cNvSpPr>
          <p:nvPr>
            <p:ph idx="1"/>
          </p:nvPr>
        </p:nvSpPr>
        <p:spPr>
          <a:xfrm>
            <a:off x="5689743" y="2051350"/>
            <a:ext cx="5338197" cy="1859992"/>
          </a:xfrm>
        </p:spPr>
        <p:txBody>
          <a:bodyPr>
            <a:normAutofit/>
          </a:bodyPr>
          <a:lstStyle/>
          <a:p>
            <a:pPr lvl="0"/>
            <a:r>
              <a:rPr lang="en-AU" b="1" dirty="0">
                <a:solidFill>
                  <a:schemeClr val="accent1"/>
                </a:solidFill>
              </a:rPr>
              <a:t>To start earning a better rate of return on your money get started today!</a:t>
            </a:r>
          </a:p>
          <a:p>
            <a:br>
              <a:rPr lang="en-AU" b="1" u="sng" dirty="0"/>
            </a:br>
            <a:endParaRPr lang="en-AU" b="1" u="sng" dirty="0"/>
          </a:p>
          <a:p>
            <a:r>
              <a:rPr lang="en-AU" sz="1600" b="1" u="sng" dirty="0"/>
              <a:t>Got Questions?</a:t>
            </a:r>
            <a:endParaRPr lang="en-AU" b="1" u="sng"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804" y="1916221"/>
            <a:ext cx="5120327" cy="3990243"/>
          </a:xfrm>
          <a:prstGeom prst="rect">
            <a:avLst/>
          </a:prstGeom>
        </p:spPr>
      </p:pic>
      <p:sp>
        <p:nvSpPr>
          <p:cNvPr id="12" name="Rectangle 11"/>
          <p:cNvSpPr/>
          <p:nvPr/>
        </p:nvSpPr>
        <p:spPr>
          <a:xfrm>
            <a:off x="5685182" y="3775909"/>
            <a:ext cx="2898761" cy="2246769"/>
          </a:xfrm>
          <a:prstGeom prst="rect">
            <a:avLst/>
          </a:prstGeom>
        </p:spPr>
        <p:txBody>
          <a:bodyPr wrap="square">
            <a:spAutoFit/>
          </a:bodyPr>
          <a:lstStyle/>
          <a:p>
            <a:r>
              <a:rPr lang="en-US" sz="1400" b="1" dirty="0"/>
              <a:t>Making an Investment (AU or US)</a:t>
            </a:r>
          </a:p>
          <a:p>
            <a:r>
              <a:rPr lang="en-US" sz="1400" dirty="0"/>
              <a:t>Hamza Habib</a:t>
            </a:r>
          </a:p>
          <a:p>
            <a:r>
              <a:rPr lang="en-US" sz="1400" u="sng" dirty="0">
                <a:solidFill>
                  <a:srgbClr val="0000FF"/>
                </a:solidFill>
              </a:rPr>
              <a:t>clientservices@ipocapital.com.au</a:t>
            </a:r>
          </a:p>
          <a:p>
            <a:r>
              <a:rPr lang="en-US" sz="1400" dirty="0"/>
              <a:t>+61 431 083 911</a:t>
            </a:r>
          </a:p>
          <a:p>
            <a:endParaRPr lang="en-US" sz="1400" dirty="0"/>
          </a:p>
          <a:p>
            <a:r>
              <a:rPr lang="en-US" sz="1400" b="1" dirty="0"/>
              <a:t>Customer Service Queries</a:t>
            </a:r>
            <a:endParaRPr lang="en-AU" sz="1400" dirty="0"/>
          </a:p>
          <a:p>
            <a:r>
              <a:rPr lang="en-US" sz="1400" dirty="0"/>
              <a:t>Qaseem Ansari</a:t>
            </a:r>
            <a:endParaRPr lang="en-AU" sz="1400" dirty="0"/>
          </a:p>
          <a:p>
            <a:r>
              <a:rPr lang="en-US" sz="1400" u="sng" dirty="0" err="1">
                <a:solidFill>
                  <a:srgbClr val="0000FF"/>
                </a:solidFill>
              </a:rPr>
              <a:t>manager@ipocapital.com.au</a:t>
            </a:r>
            <a:endParaRPr lang="en-AU" sz="1400" dirty="0">
              <a:solidFill>
                <a:srgbClr val="0000FF"/>
              </a:solidFill>
            </a:endParaRPr>
          </a:p>
          <a:p>
            <a:r>
              <a:rPr lang="en-US" sz="1400" dirty="0"/>
              <a:t>+61 (03) 9948 2390</a:t>
            </a:r>
            <a:endParaRPr lang="en-AU" sz="1400" dirty="0"/>
          </a:p>
          <a:p>
            <a:endParaRPr lang="en-US" sz="1400" dirty="0"/>
          </a:p>
        </p:txBody>
      </p:sp>
      <p:sp>
        <p:nvSpPr>
          <p:cNvPr id="13" name="Rectangle 12"/>
          <p:cNvSpPr/>
          <p:nvPr/>
        </p:nvSpPr>
        <p:spPr>
          <a:xfrm>
            <a:off x="8358842" y="3763663"/>
            <a:ext cx="3604557" cy="2246769"/>
          </a:xfrm>
          <a:prstGeom prst="rect">
            <a:avLst/>
          </a:prstGeom>
        </p:spPr>
        <p:txBody>
          <a:bodyPr wrap="square">
            <a:spAutoFit/>
          </a:bodyPr>
          <a:lstStyle/>
          <a:p>
            <a:r>
              <a:rPr lang="en-US" sz="1400" b="1" dirty="0"/>
              <a:t>Making an Investment (UK or Europe)</a:t>
            </a:r>
          </a:p>
          <a:p>
            <a:r>
              <a:rPr lang="en-US" sz="1400" dirty="0"/>
              <a:t>Andreas Mitas</a:t>
            </a:r>
          </a:p>
          <a:p>
            <a:r>
              <a:rPr lang="en-US" sz="1400" u="sng" dirty="0" err="1">
                <a:solidFill>
                  <a:srgbClr val="0000FF"/>
                </a:solidFill>
              </a:rPr>
              <a:t>clientservicesuk@ipocapital.com.au</a:t>
            </a:r>
            <a:endParaRPr lang="en-US" sz="1400" u="sng" dirty="0">
              <a:solidFill>
                <a:srgbClr val="0000FF"/>
              </a:solidFill>
            </a:endParaRPr>
          </a:p>
          <a:p>
            <a:r>
              <a:rPr lang="en-US" sz="1400" dirty="0"/>
              <a:t>+44 77 99 314 390</a:t>
            </a:r>
          </a:p>
          <a:p>
            <a:endParaRPr lang="en-US" sz="1400" dirty="0"/>
          </a:p>
          <a:p>
            <a:r>
              <a:rPr lang="en-US" sz="1400" b="1" dirty="0"/>
              <a:t>Finance Queries</a:t>
            </a:r>
            <a:endParaRPr lang="en-AU" sz="1400" dirty="0"/>
          </a:p>
          <a:p>
            <a:r>
              <a:rPr lang="en-US" sz="1400" dirty="0"/>
              <a:t>Martha </a:t>
            </a:r>
            <a:r>
              <a:rPr lang="en-US" sz="1400" dirty="0" err="1"/>
              <a:t>Koeswibowo</a:t>
            </a:r>
            <a:endParaRPr lang="en-AU" sz="1400" dirty="0"/>
          </a:p>
          <a:p>
            <a:r>
              <a:rPr lang="en-US" sz="1400" u="sng" dirty="0">
                <a:solidFill>
                  <a:srgbClr val="0000FF"/>
                </a:solidFill>
              </a:rPr>
              <a:t>martha.koeswibowo@eleutheragroup.com.au</a:t>
            </a:r>
          </a:p>
          <a:p>
            <a:r>
              <a:rPr lang="en-US" sz="1400" dirty="0"/>
              <a:t>+61 (03) 9948 2390</a:t>
            </a:r>
            <a:endParaRPr lang="en-AU" sz="1400" dirty="0"/>
          </a:p>
          <a:p>
            <a:endParaRPr lang="en-AU" sz="1400" dirty="0">
              <a:solidFill>
                <a:srgbClr val="0000FF"/>
              </a:solidFill>
            </a:endParaRPr>
          </a:p>
        </p:txBody>
      </p:sp>
      <p:sp>
        <p:nvSpPr>
          <p:cNvPr id="9" name="TextBox 8"/>
          <p:cNvSpPr txBox="1"/>
          <p:nvPr/>
        </p:nvSpPr>
        <p:spPr>
          <a:xfrm>
            <a:off x="6175612" y="2801809"/>
            <a:ext cx="5849109" cy="369332"/>
          </a:xfrm>
          <a:prstGeom prst="rect">
            <a:avLst/>
          </a:prstGeom>
          <a:noFill/>
        </p:spPr>
        <p:txBody>
          <a:bodyPr wrap="square" rtlCol="0">
            <a:spAutoFit/>
          </a:bodyPr>
          <a:lstStyle/>
          <a:p>
            <a:r>
              <a:rPr lang="en-AU" dirty="0"/>
              <a:t>&gt;&gt; </a:t>
            </a:r>
            <a:r>
              <a:rPr lang="en-AU" dirty="0">
                <a:hlinkClick r:id="rId4"/>
              </a:rPr>
              <a:t>Click here to Download a Deposit Agreement</a:t>
            </a:r>
            <a:r>
              <a:rPr lang="en-AU" dirty="0"/>
              <a:t> </a:t>
            </a:r>
          </a:p>
        </p:txBody>
      </p:sp>
    </p:spTree>
    <p:extLst>
      <p:ext uri="{BB962C8B-B14F-4D97-AF65-F5344CB8AC3E}">
        <p14:creationId xmlns:p14="http://schemas.microsoft.com/office/powerpoint/2010/main" val="525367785"/>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3609</TotalTime>
  <Words>748</Words>
  <Application>Microsoft Office PowerPoint</Application>
  <PresentationFormat>Widescreen</PresentationFormat>
  <Paragraphs>130</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Retrospect</vt:lpstr>
      <vt:lpstr>   High Yield Term Deposits</vt:lpstr>
      <vt:lpstr>The Problem</vt:lpstr>
      <vt:lpstr>The Solution</vt:lpstr>
      <vt:lpstr>Attractive Term Deposits</vt:lpstr>
      <vt:lpstr>Who is IPO Capital?</vt:lpstr>
      <vt:lpstr>Happy Investors Globally</vt:lpstr>
      <vt:lpstr>Experienced Senior Management</vt:lpstr>
      <vt:lpstr>Get Started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Niche Short-Term Lending Opportunity</dc:title>
  <dc:creator>James Mawhinney</dc:creator>
  <cp:lastModifiedBy>James</cp:lastModifiedBy>
  <cp:revision>162</cp:revision>
  <dcterms:created xsi:type="dcterms:W3CDTF">2015-12-11T11:28:28Z</dcterms:created>
  <dcterms:modified xsi:type="dcterms:W3CDTF">2016-10-22T14:00:01Z</dcterms:modified>
</cp:coreProperties>
</file>